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  <p:sldMasterId id="2147483663" r:id="rId5"/>
    <p:sldMasterId id="2147483678" r:id="rId6"/>
  </p:sldMasterIdLst>
  <p:notesMasterIdLst>
    <p:notesMasterId r:id="rId33"/>
  </p:notesMasterIdLst>
  <p:sldIdLst>
    <p:sldId id="286" r:id="rId7"/>
    <p:sldId id="285" r:id="rId8"/>
    <p:sldId id="299" r:id="rId9"/>
    <p:sldId id="300" r:id="rId10"/>
    <p:sldId id="279" r:id="rId11"/>
    <p:sldId id="302" r:id="rId12"/>
    <p:sldId id="301" r:id="rId13"/>
    <p:sldId id="303" r:id="rId14"/>
    <p:sldId id="270" r:id="rId15"/>
    <p:sldId id="274" r:id="rId16"/>
    <p:sldId id="272" r:id="rId17"/>
    <p:sldId id="269" r:id="rId18"/>
    <p:sldId id="268" r:id="rId19"/>
    <p:sldId id="305" r:id="rId20"/>
    <p:sldId id="267" r:id="rId21"/>
    <p:sldId id="304" r:id="rId22"/>
    <p:sldId id="266" r:id="rId23"/>
    <p:sldId id="306" r:id="rId24"/>
    <p:sldId id="265" r:id="rId25"/>
    <p:sldId id="310" r:id="rId26"/>
    <p:sldId id="312" r:id="rId27"/>
    <p:sldId id="314" r:id="rId28"/>
    <p:sldId id="315" r:id="rId29"/>
    <p:sldId id="309" r:id="rId30"/>
    <p:sldId id="262" r:id="rId31"/>
    <p:sldId id="261" r:id="rId3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1AE993-8150-9B12-A653-6A7591FF88CB}" v="99" dt="2023-03-31T08:16:36.997"/>
    <p1510:client id="{7FDCDB2A-5372-8514-3870-D07B50CBE461}" v="39" dt="2023-03-31T10:33:23.323"/>
    <p1510:client id="{94E51FD6-604A-467F-8392-EA86C35619D7}" v="127" dt="2022-05-30T10:19:40.086"/>
    <p1510:client id="{9F9AE85E-7EAC-4761-8E75-73E84AD2CCB3}" v="27" dt="2022-05-30T08:41:40.594"/>
    <p1510:client id="{A5FD428B-2E8A-87D5-608A-B56CB30086E3}" v="136" dt="2023-03-31T11:44:27.833"/>
    <p1510:client id="{C64133A3-1FD1-A405-7BA0-B4A2D35B98ED}" v="203" dt="2023-03-31T10:30:15.094"/>
    <p1510:client id="{C8E5FDAD-A2B4-B55E-41C1-EB4AEA3292BC}" v="11" dt="2023-03-31T11:17:32.446"/>
    <p1510:client id="{D2E783F3-0744-1CEC-C618-814AD9F24F1E}" v="892" dt="2023-03-31T11:27:02.5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viewProps" Target="view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3BA42-AD90-4CD1-B5CC-54865E7BAD1D}" type="datetimeFigureOut">
              <a:t>3/31/2023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889334-D853-4FE4-BB92-A091E321961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318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835bff47d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835bff47d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/>
              <a:t>While COVID obviously accelerated the move to online training, </a:t>
            </a:r>
          </a:p>
          <a:p>
            <a:r>
              <a:rPr lang="en-ZA"/>
              <a:t>we had in any case identified the lack of always-available online training resources as being an impediment to our delivery and impact so in that respect we already had a </a:t>
            </a:r>
            <a:r>
              <a:rPr lang="en-ZA" err="1"/>
              <a:t>headstart</a:t>
            </a:r>
            <a:r>
              <a:rPr lang="en-ZA"/>
              <a:t> on COVID and were able to fairly quickly launch training workshops during the global lockdown.</a:t>
            </a:r>
          </a:p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14747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ZA"/>
              <a:t>With our move to online delivery, we expected immediate benefits in terms of costs, logistics burden, and workload, while also improving our reach to a larger audience with the ability to train multiple cohorts concurrently </a:t>
            </a:r>
          </a:p>
        </p:txBody>
      </p:sp>
    </p:spTree>
    <p:extLst>
      <p:ext uri="{BB962C8B-B14F-4D97-AF65-F5344CB8AC3E}">
        <p14:creationId xmlns:p14="http://schemas.microsoft.com/office/powerpoint/2010/main" val="15627963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/>
              <a:t>We attempted to address what we believed to be the common pitfalls in online education, particularly in RCE’s.</a:t>
            </a:r>
          </a:p>
          <a:p>
            <a:r>
              <a:rPr lang="en-ZA"/>
              <a:t>Essentially we </a:t>
            </a:r>
            <a:r>
              <a:rPr lang="en-ZA" b="1"/>
              <a:t>encourage interaction </a:t>
            </a:r>
            <a:r>
              <a:rPr lang="en-ZA"/>
              <a:t>among participants and create an </a:t>
            </a:r>
            <a:r>
              <a:rPr lang="en-ZA" b="1"/>
              <a:t>open and welcoming environment </a:t>
            </a:r>
            <a:r>
              <a:rPr lang="en-ZA"/>
              <a:t>that promoted a community of </a:t>
            </a:r>
            <a:r>
              <a:rPr lang="en-ZA" b="1"/>
              <a:t>collegiality and collaboration</a:t>
            </a:r>
            <a:r>
              <a:rPr lang="en-ZA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376161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9014f8505_0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9014f8505_0_425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25" tIns="102825" rIns="102825" bIns="1028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ZA" sz="1600"/>
              <a:t>We deliver training using an asynchronous video delivery platform called YouTube (it’s ubiquitous and has app support for most major devices; and allows participants to download the videos for offline accessibility ). YouTube has native close-caption support in multiple languages.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ZA" sz="16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ZA" sz="1600"/>
              <a:t>We deliver topics succinctly in chapters each of around 10 videos, with each video usually being 3 to 6 minutes so participants can digest video content in small bites. We typically pace two chapters per week.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711723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cdb49071c9fd615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cdb49071c9fd615_59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25" tIns="102825" rIns="102825" bIns="102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600"/>
              <a:t>Acknowledgements!</a:t>
            </a: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931709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7835bff47d_0_9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7835bff47d_0_9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b9d5f2d8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1525" cy="40068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b9d5f2d84_0_6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800" cy="48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g1b9d5f2d84_0_6:notes"/>
          <p:cNvSpPr txBox="1">
            <a:spLocks noGrp="1"/>
          </p:cNvSpPr>
          <p:nvPr>
            <p:ph type="sldNum" idx="12"/>
          </p:nvPr>
        </p:nvSpPr>
        <p:spPr>
          <a:xfrm>
            <a:off x="4278312" y="10156825"/>
            <a:ext cx="3279900" cy="53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/>
              <a:t>2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/>
              <a:t>I’m calling in from the southern most tip of Africa, which we call South Africa.</a:t>
            </a:r>
          </a:p>
          <a:p>
            <a:r>
              <a:rPr lang="en-ZA"/>
              <a:t>Most parts of Africa are generally considered to be resource constrained environments and I will be:</a:t>
            </a:r>
          </a:p>
          <a:p>
            <a:pPr lvl="1"/>
            <a:r>
              <a:rPr lang="en-ZA"/>
              <a:t>Sharing how we provide online / scalable training for RCE’s in the context of </a:t>
            </a:r>
          </a:p>
          <a:p>
            <a:pPr lvl="1"/>
            <a:r>
              <a:rPr lang="en-ZA"/>
              <a:t>training for HPC </a:t>
            </a:r>
            <a:r>
              <a:rPr lang="en-ZA" err="1"/>
              <a:t>SysAdmins</a:t>
            </a:r>
            <a:r>
              <a:rPr lang="en-ZA"/>
              <a:t>, both for students and professionals</a:t>
            </a:r>
          </a:p>
          <a:p>
            <a:pPr lvl="0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70242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835bff47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835bff47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The CHPC is the national SC facility with approx. 30 staff and we service the research community both in SA and also the region;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We support the SKA partner countries and the Southern Africa Community partners (called SADC) so our reach &amp; responsibility encompasses many countries across Africa.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60749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b9d7352d5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1525" cy="40068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b9d7352d5_0_582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800" cy="48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1b9d7352d5_0_582:notes"/>
          <p:cNvSpPr txBox="1">
            <a:spLocks noGrp="1"/>
          </p:cNvSpPr>
          <p:nvPr>
            <p:ph type="sldNum" idx="12"/>
          </p:nvPr>
        </p:nvSpPr>
        <p:spPr>
          <a:xfrm>
            <a:off x="4278312" y="10156825"/>
            <a:ext cx="3279900" cy="53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/>
              <a:t>5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0547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b96c08cd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1525" cy="40068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b96c08cdd_0_32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800" cy="48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1b96c08cdd_0_32:notes"/>
          <p:cNvSpPr txBox="1">
            <a:spLocks noGrp="1"/>
          </p:cNvSpPr>
          <p:nvPr>
            <p:ph type="sldNum" idx="12"/>
          </p:nvPr>
        </p:nvSpPr>
        <p:spPr>
          <a:xfrm>
            <a:off x="4278312" y="10156825"/>
            <a:ext cx="3279900" cy="53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/>
              <a:t>7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8840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ddefd9155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ddefd9155_0_175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25" tIns="102825" rIns="102825" bIns="102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ddefd9155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ddefd9155_0_252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25" tIns="102825" rIns="102825" bIns="102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84501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jpe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53C2CA-8E02-5F41-9FB7-88556160CC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3818" y="4218803"/>
            <a:ext cx="2383239" cy="9246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82383F-CCA4-5E46-9A28-286FE47CDB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188298" y="364394"/>
            <a:ext cx="2797759" cy="10855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225E52-7DA7-6648-93D5-7292F578887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7943" y="0"/>
            <a:ext cx="3532644" cy="43061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481427-6EC8-C446-A018-59F053E3C09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5932966" y="2862175"/>
            <a:ext cx="3211033" cy="227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907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393D-8A29-AD4B-BB69-5690A45E8F2E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25B1E-8172-564C-8543-C2FCE681B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795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393D-8A29-AD4B-BB69-5690A45E8F2E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25B1E-8172-564C-8543-C2FCE681B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8501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Lengau">
  <p:cSld name="TITLE_1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ctrTitle"/>
          </p:nvPr>
        </p:nvSpPr>
        <p:spPr>
          <a:xfrm>
            <a:off x="3450900" y="1014300"/>
            <a:ext cx="5570400" cy="3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>
            <a:off x="4656000" y="2834125"/>
            <a:ext cx="417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32" name="Google Shape;32;p4"/>
          <p:cNvPicPr preferRelativeResize="0"/>
          <p:nvPr/>
        </p:nvPicPr>
        <p:blipFill rotWithShape="1">
          <a:blip r:embed="rId2">
            <a:alphaModFix/>
          </a:blip>
          <a:srcRect r="53053" b="15175"/>
          <a:stretch/>
        </p:blipFill>
        <p:spPr>
          <a:xfrm>
            <a:off x="0" y="0"/>
            <a:ext cx="3450900" cy="440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1700" y="324075"/>
            <a:ext cx="699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324075"/>
            <a:ext cx="697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NICIS">
  <p:cSld name="SECTION_TITLE_AND_DESCRIPTION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2"/>
          <p:cNvPicPr preferRelativeResize="0"/>
          <p:nvPr/>
        </p:nvPicPr>
        <p:blipFill rotWithShape="1">
          <a:blip r:embed="rId2">
            <a:alphaModFix/>
          </a:blip>
          <a:srcRect r="52843" b="14081"/>
          <a:stretch/>
        </p:blipFill>
        <p:spPr>
          <a:xfrm>
            <a:off x="0" y="0"/>
            <a:ext cx="3245201" cy="44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2"/>
          <p:cNvSpPr txBox="1">
            <a:spLocks noGrp="1"/>
          </p:cNvSpPr>
          <p:nvPr>
            <p:ph type="subTitle" idx="1"/>
          </p:nvPr>
        </p:nvSpPr>
        <p:spPr>
          <a:xfrm>
            <a:off x="1312975" y="2291150"/>
            <a:ext cx="6806400" cy="8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6F06874-4593-D54B-9533-5F9F4ABE63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3819" y="4416357"/>
            <a:ext cx="1874080" cy="727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EB193F-5BCA-B349-838E-C57E0141D16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070651" y="279334"/>
            <a:ext cx="1915406" cy="7431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5CD4D5-B90A-3347-9CD2-512A929099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5932966" y="2862175"/>
            <a:ext cx="3211033" cy="227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885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55600" algn="ctr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algn="ctr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algn="ctr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ctr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ctr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ctr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ctr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ctr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 txBox="1">
            <a:spLocks noGrp="1"/>
          </p:cNvSpPr>
          <p:nvPr>
            <p:ph type="title"/>
          </p:nvPr>
        </p:nvSpPr>
        <p:spPr>
          <a:xfrm>
            <a:off x="457675" y="206215"/>
            <a:ext cx="8228595" cy="857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10942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621883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932825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243767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body" idx="1"/>
          </p:nvPr>
        </p:nvSpPr>
        <p:spPr>
          <a:xfrm>
            <a:off x="457675" y="1200582"/>
            <a:ext cx="8228595" cy="339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10942" marR="0" lvl="0" indent="-310942" algn="l" rtl="0">
              <a:spcBef>
                <a:spcPts val="49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244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21883" marR="0" lvl="1" indent="-293667" algn="l" rtl="0">
              <a:spcBef>
                <a:spcPts val="43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21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32825" marR="0" lvl="2" indent="-272074" algn="l" rtl="0"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183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43767" marR="0" lvl="3" indent="-254799" algn="l" rtl="0">
              <a:spcBef>
                <a:spcPts val="313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–"/>
              <a:defRPr sz="15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54709" marR="0" lvl="4" indent="-254799" algn="l" rtl="0">
              <a:spcBef>
                <a:spcPts val="313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»"/>
              <a:defRPr sz="15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65650" marR="0" lvl="5" indent="-254799" algn="l" rtl="0">
              <a:spcBef>
                <a:spcPts val="313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sz="15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176592" marR="0" lvl="6" indent="-254799" algn="l" rtl="0">
              <a:spcBef>
                <a:spcPts val="313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sz="15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87534" marR="0" lvl="7" indent="-254799" algn="l" rtl="0">
              <a:spcBef>
                <a:spcPts val="313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sz="15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98475" marR="0" lvl="8" indent="-254799" algn="l" rtl="0">
              <a:spcBef>
                <a:spcPts val="313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sz="15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6552833" y="206207"/>
            <a:ext cx="2133501" cy="273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3775" tIns="51875" rIns="103775" bIns="51875" anchor="ctr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sz="952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sz="952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sz="952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sz="952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sz="952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sz="952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sz="952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sz="952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sz="952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4" name="Google Shape;2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69364" y="4595031"/>
            <a:ext cx="1010277" cy="2731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3754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11700" y="324075"/>
            <a:ext cx="695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5560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748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" name="Google Shape;56;p11">
            <a:extLst>
              <a:ext uri="{FF2B5EF4-FFF2-40B4-BE49-F238E27FC236}">
                <a16:creationId xmlns:a16="http://schemas.microsoft.com/office/drawing/2014/main" id="{D412E234-D5F8-4F06-A4A3-9B6DE57927AC}"/>
              </a:ext>
            </a:extLst>
          </p:cNvPr>
          <p:cNvSpPr/>
          <p:nvPr userDrawn="1"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5560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73911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NICIS">
  <p:cSld name="TITLE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/>
          <p:cNvPicPr preferRelativeResize="0"/>
          <p:nvPr userDrawn="1"/>
        </p:nvPicPr>
        <p:blipFill rotWithShape="1">
          <a:blip r:embed="rId2">
            <a:alphaModFix/>
          </a:blip>
          <a:srcRect r="26166" b="13359"/>
          <a:stretch/>
        </p:blipFill>
        <p:spPr>
          <a:xfrm>
            <a:off x="10708" y="0"/>
            <a:ext cx="5077675" cy="445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 userDrawn="1"/>
        </p:nvPicPr>
        <p:blipFill rotWithShape="1">
          <a:blip r:embed="rId3">
            <a:alphaModFix/>
          </a:blip>
          <a:srcRect t="86640"/>
          <a:stretch/>
        </p:blipFill>
        <p:spPr>
          <a:xfrm>
            <a:off x="0" y="4456376"/>
            <a:ext cx="1830750" cy="68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9953" y="0"/>
            <a:ext cx="257404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>
            <a:spLocks noGrp="1"/>
          </p:cNvSpPr>
          <p:nvPr>
            <p:ph type="ctrTitle"/>
          </p:nvPr>
        </p:nvSpPr>
        <p:spPr>
          <a:xfrm>
            <a:off x="3450900" y="861900"/>
            <a:ext cx="5570400" cy="3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4656000" y="2834125"/>
            <a:ext cx="417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Lengau">
  <p:cSld name="TITLE_1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" y="0"/>
            <a:ext cx="183073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9953" y="0"/>
            <a:ext cx="257404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ctrTitle"/>
          </p:nvPr>
        </p:nvSpPr>
        <p:spPr>
          <a:xfrm>
            <a:off x="3450900" y="1014300"/>
            <a:ext cx="5570400" cy="3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>
            <a:off x="4656000" y="2834125"/>
            <a:ext cx="417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" name="Google Shape;32;p4"/>
          <p:cNvPicPr preferRelativeResize="0"/>
          <p:nvPr/>
        </p:nvPicPr>
        <p:blipFill rotWithShape="1">
          <a:blip r:embed="rId4">
            <a:alphaModFix/>
          </a:blip>
          <a:srcRect r="53053" b="15175"/>
          <a:stretch/>
        </p:blipFill>
        <p:spPr>
          <a:xfrm>
            <a:off x="0" y="0"/>
            <a:ext cx="3450900" cy="440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11700" y="324075"/>
            <a:ext cx="695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5560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1700" y="324075"/>
            <a:ext cx="699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700" y="324075"/>
            <a:ext cx="697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F46180B-8AAC-CD4C-8940-6950904CB8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054" t="38218"/>
          <a:stretch/>
        </p:blipFill>
        <p:spPr>
          <a:xfrm>
            <a:off x="0" y="0"/>
            <a:ext cx="4115071" cy="33705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E99F1C-8237-B744-82AA-3232463F2C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3819" y="4416357"/>
            <a:ext cx="1874080" cy="7271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CA64D1-BD72-6043-97DC-BE52AF7B0FE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7070651" y="279334"/>
            <a:ext cx="1915406" cy="7431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E30F57-530C-2440-A639-6EEDA2BB4E0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5932966" y="2862175"/>
            <a:ext cx="3211033" cy="227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019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5560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NICIS">
  <p:cSld name="SECTION_TITLE_AND_DESCRIPTION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2"/>
          <p:cNvPicPr preferRelativeResize="0"/>
          <p:nvPr/>
        </p:nvPicPr>
        <p:blipFill rotWithShape="1">
          <a:blip r:embed="rId2">
            <a:alphaModFix/>
          </a:blip>
          <a:srcRect r="52843" b="14081"/>
          <a:stretch/>
        </p:blipFill>
        <p:spPr>
          <a:xfrm>
            <a:off x="0" y="0"/>
            <a:ext cx="3245201" cy="44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2"/>
          <p:cNvSpPr txBox="1">
            <a:spLocks noGrp="1"/>
          </p:cNvSpPr>
          <p:nvPr>
            <p:ph type="subTitle" idx="1"/>
          </p:nvPr>
        </p:nvSpPr>
        <p:spPr>
          <a:xfrm>
            <a:off x="1312975" y="2291150"/>
            <a:ext cx="6806400" cy="8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55600" algn="ctr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algn="ctr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algn="ctr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ctr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ctr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ctr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ctr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ctr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285750" y="911612"/>
            <a:ext cx="8572500" cy="3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dt" idx="10"/>
          </p:nvPr>
        </p:nvSpPr>
        <p:spPr>
          <a:xfrm>
            <a:off x="285750" y="435887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ftr" idx="11"/>
          </p:nvPr>
        </p:nvSpPr>
        <p:spPr>
          <a:xfrm>
            <a:off x="2344615" y="4358878"/>
            <a:ext cx="4456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6800850" y="435887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285750" y="150541"/>
            <a:ext cx="8572500" cy="7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5587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393D-8A29-AD4B-BB69-5690A45E8F2E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25B1E-8172-564C-8543-C2FCE681B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84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393D-8A29-AD4B-BB69-5690A45E8F2E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25B1E-8172-564C-8543-C2FCE681B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075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393D-8A29-AD4B-BB69-5690A45E8F2E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25B1E-8172-564C-8543-C2FCE681B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045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393D-8A29-AD4B-BB69-5690A45E8F2E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25B1E-8172-564C-8543-C2FCE681B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0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393D-8A29-AD4B-BB69-5690A45E8F2E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25B1E-8172-564C-8543-C2FCE681B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258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393D-8A29-AD4B-BB69-5690A45E8F2E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25B1E-8172-564C-8543-C2FCE681B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090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4393D-8A29-AD4B-BB69-5690A45E8F2E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HPC ECOSYSTEMS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25B1E-8172-564C-8543-C2FCE681B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680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87" r:id="rId2"/>
    <p:sldLayoutId id="2147483695" r:id="rId3"/>
    <p:sldLayoutId id="2147483698" r:id="rId4"/>
    <p:sldLayoutId id="2147483699" r:id="rId5"/>
    <p:sldLayoutId id="2147483700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311700" y="3240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2400"/>
              <a:buNone/>
              <a:defRPr sz="2400" b="1">
                <a:solidFill>
                  <a:srgbClr val="1F497D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55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  <a:defRPr sz="2000">
                <a:solidFill>
                  <a:schemeClr val="dk2"/>
                </a:solidFill>
              </a:defRPr>
            </a:lvl2pPr>
            <a:lvl3pPr marL="1371600" lvl="2" indent="-355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 sz="2000">
                <a:solidFill>
                  <a:schemeClr val="dk2"/>
                </a:solidFill>
              </a:defRPr>
            </a:lvl3pPr>
            <a:lvl4pPr marL="1828800" lvl="3" indent="-355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  <a:defRPr sz="2000">
                <a:solidFill>
                  <a:schemeClr val="dk2"/>
                </a:solidFill>
              </a:defRPr>
            </a:lvl4pPr>
            <a:lvl5pPr marL="2286000" lvl="4" indent="-355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  <a:defRPr sz="2000">
                <a:solidFill>
                  <a:schemeClr val="dk2"/>
                </a:solidFill>
              </a:defRPr>
            </a:lvl5pPr>
            <a:lvl6pPr marL="2743200" lvl="5" indent="-355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 sz="2000">
                <a:solidFill>
                  <a:schemeClr val="dk2"/>
                </a:solidFill>
              </a:defRPr>
            </a:lvl6pPr>
            <a:lvl7pPr marL="3200400" lvl="6" indent="-355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  <a:defRPr sz="2000">
                <a:solidFill>
                  <a:schemeClr val="dk2"/>
                </a:solidFill>
              </a:defRPr>
            </a:lvl7pPr>
            <a:lvl8pPr marL="3657600" lvl="7" indent="-355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  <a:defRPr sz="2000">
                <a:solidFill>
                  <a:schemeClr val="dk2"/>
                </a:solidFill>
              </a:defRPr>
            </a:lvl8pPr>
            <a:lvl9pPr marL="4114800" lvl="8" indent="-3556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Char char="■"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16" name="Google Shape;7;p1">
            <a:extLst>
              <a:ext uri="{FF2B5EF4-FFF2-40B4-BE49-F238E27FC236}">
                <a16:creationId xmlns:a16="http://schemas.microsoft.com/office/drawing/2014/main" id="{734058C3-49B3-44DA-A704-26C4F137304A}"/>
              </a:ext>
            </a:extLst>
          </p:cNvPr>
          <p:cNvPicPr preferRelativeResize="0"/>
          <p:nvPr userDrawn="1"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569953" y="0"/>
            <a:ext cx="2574045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12;p1"/>
          <p:cNvCxnSpPr/>
          <p:nvPr/>
        </p:nvCxnSpPr>
        <p:spPr>
          <a:xfrm rot="10800000">
            <a:off x="-59900" y="4456375"/>
            <a:ext cx="7057800" cy="279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11;p1"/>
          <p:cNvSpPr txBox="1"/>
          <p:nvPr/>
        </p:nvSpPr>
        <p:spPr>
          <a:xfrm>
            <a:off x="-10950" y="4484275"/>
            <a:ext cx="91659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200">
                <a:solidFill>
                  <a:srgbClr val="1F497D"/>
                </a:solidFill>
              </a:rPr>
              <a:t>HPC Ecosystems Project Overview</a:t>
            </a:r>
            <a:endParaRPr sz="1200">
              <a:solidFill>
                <a:srgbClr val="1F497D"/>
              </a:solidFill>
            </a:endParaRPr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95D2F7D9-2418-4EBD-8205-7D10EC2BE2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FC4393D-8A29-AD4B-BB69-5690A45E8F2E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EE3A0AF1-DE2D-4C4D-AC97-31FE4460BF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37D5A216-3563-42CB-93CA-0550A565EDA7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A025B1E-8172-564C-8543-C2FCE681B8F5}" type="slidenum">
              <a:rPr lang="en-US" sz="900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0" r:id="rId9"/>
    <p:sldLayoutId id="2147483661" r:id="rId10"/>
    <p:sldLayoutId id="2147483688" r:id="rId11"/>
    <p:sldLayoutId id="2147483665" r:id="rId12"/>
    <p:sldLayoutId id="2147483689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5">
            <a:alphaModFix/>
          </a:blip>
          <a:srcRect t="86640"/>
          <a:stretch/>
        </p:blipFill>
        <p:spPr>
          <a:xfrm>
            <a:off x="0" y="4456376"/>
            <a:ext cx="1830750" cy="68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569953" y="0"/>
            <a:ext cx="257404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311700" y="3240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2400"/>
              <a:buNone/>
              <a:defRPr sz="2400" b="1">
                <a:solidFill>
                  <a:srgbClr val="1F497D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55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  <a:defRPr sz="2000">
                <a:solidFill>
                  <a:schemeClr val="dk2"/>
                </a:solidFill>
              </a:defRPr>
            </a:lvl2pPr>
            <a:lvl3pPr marL="1371600" lvl="2" indent="-355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 sz="2000">
                <a:solidFill>
                  <a:schemeClr val="dk2"/>
                </a:solidFill>
              </a:defRPr>
            </a:lvl3pPr>
            <a:lvl4pPr marL="1828800" lvl="3" indent="-355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  <a:defRPr sz="2000">
                <a:solidFill>
                  <a:schemeClr val="dk2"/>
                </a:solidFill>
              </a:defRPr>
            </a:lvl4pPr>
            <a:lvl5pPr marL="2286000" lvl="4" indent="-355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  <a:defRPr sz="2000">
                <a:solidFill>
                  <a:schemeClr val="dk2"/>
                </a:solidFill>
              </a:defRPr>
            </a:lvl5pPr>
            <a:lvl6pPr marL="2743200" lvl="5" indent="-355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 sz="2000">
                <a:solidFill>
                  <a:schemeClr val="dk2"/>
                </a:solidFill>
              </a:defRPr>
            </a:lvl6pPr>
            <a:lvl7pPr marL="3200400" lvl="6" indent="-355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  <a:defRPr sz="2000">
                <a:solidFill>
                  <a:schemeClr val="dk2"/>
                </a:solidFill>
              </a:defRPr>
            </a:lvl7pPr>
            <a:lvl8pPr marL="3657600" lvl="7" indent="-355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  <a:defRPr sz="2000">
                <a:solidFill>
                  <a:schemeClr val="dk2"/>
                </a:solidFill>
              </a:defRPr>
            </a:lvl8pPr>
            <a:lvl9pPr marL="4114800" lvl="8" indent="-3556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Char char="■"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1"/>
          <p:cNvSpPr txBox="1"/>
          <p:nvPr userDrawn="1"/>
        </p:nvSpPr>
        <p:spPr>
          <a:xfrm>
            <a:off x="-21950" y="4484275"/>
            <a:ext cx="91659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200">
                <a:solidFill>
                  <a:srgbClr val="1F497D"/>
                </a:solidFill>
              </a:rPr>
              <a:t>ISC 2021</a:t>
            </a:r>
            <a:endParaRPr sz="1200">
              <a:solidFill>
                <a:srgbClr val="1F497D"/>
              </a:solidFill>
            </a:endParaRPr>
          </a:p>
        </p:txBody>
      </p:sp>
      <p:cxnSp>
        <p:nvCxnSpPr>
          <p:cNvPr id="12" name="Google Shape;12;p1"/>
          <p:cNvCxnSpPr/>
          <p:nvPr/>
        </p:nvCxnSpPr>
        <p:spPr>
          <a:xfrm rot="10800000">
            <a:off x="-59900" y="4456375"/>
            <a:ext cx="7057800" cy="279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79" r:id="rId2"/>
    <p:sldLayoutId id="2147483652" r:id="rId3"/>
    <p:sldLayoutId id="2147483680" r:id="rId4"/>
    <p:sldLayoutId id="2147483681" r:id="rId5"/>
    <p:sldLayoutId id="2147483682" r:id="rId6"/>
    <p:sldLayoutId id="2147483683" r:id="rId7"/>
    <p:sldLayoutId id="2147483657" r:id="rId8"/>
    <p:sldLayoutId id="2147483684" r:id="rId9"/>
    <p:sldLayoutId id="2147483685" r:id="rId10"/>
    <p:sldLayoutId id="2147483686" r:id="rId11"/>
    <p:sldLayoutId id="2147483662" r:id="rId12"/>
    <p:sldLayoutId id="2147483664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hyperlink" Target="https://hpc-ecosystems.gitlab.io/training/openhpc-101/" TargetMode="External"/><Relationship Id="rId7" Type="http://schemas.openxmlformats.org/officeDocument/2006/relationships/hyperlink" Target="https://events.chpc.ac.za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://tinyurl.com/SADC-HPC-Apply" TargetMode="External"/><Relationship Id="rId5" Type="http://schemas.openxmlformats.org/officeDocument/2006/relationships/hyperlink" Target="https://tinyurl.com/sighpc-join-ecosystems-slack" TargetMode="External"/><Relationship Id="rId4" Type="http://schemas.openxmlformats.org/officeDocument/2006/relationships/hyperlink" Target="https://www.youtube.com/results?search_query=hpc+ecosystems+101+openhpc" TargetMode="External"/><Relationship Id="rId9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mailto:acelab@chpc.ac.za" TargetMode="Externa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ctrTitle" idx="4294967295"/>
          </p:nvPr>
        </p:nvSpPr>
        <p:spPr>
          <a:xfrm>
            <a:off x="3584575" y="1757363"/>
            <a:ext cx="5559425" cy="33861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ZA" sz="3100" b="1">
                <a:solidFill>
                  <a:srgbClr val="F7933D"/>
                </a:solidFill>
              </a:rPr>
              <a:t>HPC Ecosystems Project </a:t>
            </a:r>
            <a:br>
              <a:rPr lang="en-ZA" sz="3100" b="1">
                <a:solidFill>
                  <a:srgbClr val="F7933D"/>
                </a:solidFill>
              </a:rPr>
            </a:br>
            <a:r>
              <a:rPr lang="en-ZA" sz="2400"/>
              <a:t>Embracing Online Education for</a:t>
            </a:r>
            <a:br>
              <a:rPr lang="en-ZA" sz="2400"/>
            </a:br>
            <a:r>
              <a:rPr lang="en-ZA" sz="2400"/>
              <a:t>HPC System Administrator Training</a:t>
            </a:r>
            <a:endParaRPr sz="2400" b="1"/>
          </a:p>
          <a:p>
            <a:pPr algn="r">
              <a:spcBef>
                <a:spcPts val="0"/>
              </a:spcBef>
            </a:pPr>
            <a:br>
              <a:rPr lang="en-ZA" sz="1900" b="0">
                <a:solidFill>
                  <a:srgbClr val="F7933D"/>
                </a:solidFill>
              </a:rPr>
            </a:br>
            <a:r>
              <a:rPr lang="en-ZA" sz="1900">
                <a:solidFill>
                  <a:srgbClr val="F7933D"/>
                </a:solidFill>
              </a:rPr>
              <a:t>SIGHPC Education Global Seminar Series</a:t>
            </a:r>
            <a:br>
              <a:rPr lang="en-ZA" sz="1900" b="0"/>
            </a:br>
            <a:r>
              <a:rPr lang="en-ZA" sz="1900"/>
              <a:t>March 2023</a:t>
            </a:r>
            <a:endParaRPr sz="1900" b="0">
              <a:cs typeface="Calibri Light" panose="020F0302020204030204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900" b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Bryan Johnston</a:t>
            </a:r>
            <a:endParaRPr sz="1900" b="1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/>
              <a:t>Senior Technologist</a:t>
            </a:r>
            <a:endParaRPr sz="1900" b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/>
              <a:t>ACE Lab</a:t>
            </a:r>
            <a:br>
              <a:rPr lang="en" sz="1900" b="0"/>
            </a:br>
            <a:r>
              <a:rPr lang="en-ZA" sz="1900" b="0"/>
              <a:t>CHPC, South Africa</a:t>
            </a:r>
            <a:endParaRPr sz="1900" b="0"/>
          </a:p>
        </p:txBody>
      </p:sp>
    </p:spTree>
    <p:extLst>
      <p:ext uri="{BB962C8B-B14F-4D97-AF65-F5344CB8AC3E}">
        <p14:creationId xmlns:p14="http://schemas.microsoft.com/office/powerpoint/2010/main" val="711853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E66DE85-41ED-4535-9FE3-AD601D8D05F9}"/>
              </a:ext>
            </a:extLst>
          </p:cNvPr>
          <p:cNvGrpSpPr/>
          <p:nvPr/>
        </p:nvGrpSpPr>
        <p:grpSpPr>
          <a:xfrm>
            <a:off x="1207843" y="3757982"/>
            <a:ext cx="6728305" cy="815917"/>
            <a:chOff x="1207843" y="3757982"/>
            <a:chExt cx="6728305" cy="815917"/>
          </a:xfrm>
        </p:grpSpPr>
        <p:sp>
          <p:nvSpPr>
            <p:cNvPr id="198" name="Google Shape;198;p27"/>
            <p:cNvSpPr/>
            <p:nvPr/>
          </p:nvSpPr>
          <p:spPr>
            <a:xfrm>
              <a:off x="1207843" y="3757982"/>
              <a:ext cx="6728305" cy="815917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2178" tIns="62178" rIns="62178" bIns="62178" anchor="ctr" anchorCtr="0">
              <a:noAutofit/>
            </a:bodyPr>
            <a:lstStyle/>
            <a:p>
              <a:endParaRPr sz="952"/>
            </a:p>
          </p:txBody>
        </p:sp>
        <p:sp>
          <p:nvSpPr>
            <p:cNvPr id="199" name="Google Shape;199;p27"/>
            <p:cNvSpPr/>
            <p:nvPr/>
          </p:nvSpPr>
          <p:spPr>
            <a:xfrm>
              <a:off x="3663526" y="3875056"/>
              <a:ext cx="1430823" cy="588966"/>
            </a:xfrm>
            <a:prstGeom prst="flowChartTerminator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2178" tIns="62178" rIns="62178" bIns="62178" anchor="ctr" anchorCtr="0">
              <a:noAutofit/>
            </a:bodyPr>
            <a:lstStyle/>
            <a:p>
              <a:pPr marL="310942" indent="-241844">
                <a:buSzPts val="2000"/>
                <a:buChar char="●"/>
              </a:pPr>
              <a:r>
                <a:rPr lang="en-US" sz="1360"/>
                <a:t>Technical</a:t>
              </a:r>
              <a:endParaRPr sz="1360"/>
            </a:p>
            <a:p>
              <a:pPr marL="310942" indent="-241844">
                <a:buSzPts val="2000"/>
                <a:buChar char="●"/>
              </a:pPr>
              <a:r>
                <a:rPr lang="en-US" sz="1360"/>
                <a:t>Leadership</a:t>
              </a:r>
              <a:endParaRPr sz="1360"/>
            </a:p>
          </p:txBody>
        </p:sp>
        <p:sp>
          <p:nvSpPr>
            <p:cNvPr id="200" name="Google Shape;200;p27"/>
            <p:cNvSpPr/>
            <p:nvPr/>
          </p:nvSpPr>
          <p:spPr>
            <a:xfrm>
              <a:off x="1361547" y="3875056"/>
              <a:ext cx="1784856" cy="589035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2178" tIns="62178" rIns="62178" bIns="62178" anchor="ctr" anchorCtr="0">
              <a:noAutofit/>
            </a:bodyPr>
            <a:lstStyle/>
            <a:p>
              <a:pPr algn="ctr"/>
              <a:r>
                <a:rPr lang="en-US" sz="2108" b="1">
                  <a:solidFill>
                    <a:schemeClr val="dk1"/>
                  </a:solidFill>
                </a:rPr>
                <a:t>SUPPORT</a:t>
              </a:r>
              <a:endParaRPr sz="2108" b="1">
                <a:solidFill>
                  <a:schemeClr val="dk1"/>
                </a:solidFill>
              </a:endParaRPr>
            </a:p>
          </p:txBody>
        </p:sp>
        <p:sp>
          <p:nvSpPr>
            <p:cNvPr id="201" name="Google Shape;201;p27"/>
            <p:cNvSpPr/>
            <p:nvPr/>
          </p:nvSpPr>
          <p:spPr>
            <a:xfrm>
              <a:off x="5611479" y="3882837"/>
              <a:ext cx="2163128" cy="589035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2178" tIns="62178" rIns="62178" bIns="62178" anchor="ctr" anchorCtr="0">
              <a:noAutofit/>
            </a:bodyPr>
            <a:lstStyle/>
            <a:p>
              <a:r>
                <a:rPr lang="en-US" sz="952" i="1">
                  <a:solidFill>
                    <a:schemeClr val="dk1"/>
                  </a:solidFill>
                </a:rPr>
                <a:t># System Administrators </a:t>
              </a:r>
              <a:endParaRPr sz="952" i="1">
                <a:solidFill>
                  <a:schemeClr val="dk1"/>
                </a:solidFill>
              </a:endParaRPr>
            </a:p>
            <a:p>
              <a:r>
                <a:rPr lang="en-US" sz="952" i="1">
                  <a:solidFill>
                    <a:schemeClr val="dk1"/>
                  </a:solidFill>
                </a:rPr>
                <a:t># Scientific Computing &amp; Linux</a:t>
              </a:r>
              <a:endParaRPr sz="816" b="1">
                <a:solidFill>
                  <a:schemeClr val="dk1"/>
                </a:solidFill>
              </a:endParaRPr>
            </a:p>
          </p:txBody>
        </p:sp>
      </p:grpSp>
      <p:sp>
        <p:nvSpPr>
          <p:cNvPr id="202" name="Google Shape;202;p27"/>
          <p:cNvSpPr/>
          <p:nvPr/>
        </p:nvSpPr>
        <p:spPr>
          <a:xfrm>
            <a:off x="1198687" y="1768908"/>
            <a:ext cx="6728305" cy="815917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2178" tIns="62178" rIns="62178" bIns="62178" anchor="ctr" anchorCtr="0">
            <a:noAutofit/>
          </a:bodyPr>
          <a:lstStyle/>
          <a:p>
            <a:endParaRPr sz="952"/>
          </a:p>
        </p:txBody>
      </p:sp>
      <p:sp>
        <p:nvSpPr>
          <p:cNvPr id="203" name="Google Shape;203;p27"/>
          <p:cNvSpPr/>
          <p:nvPr/>
        </p:nvSpPr>
        <p:spPr>
          <a:xfrm>
            <a:off x="1335354" y="1854907"/>
            <a:ext cx="1784856" cy="643919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2178" tIns="62178" rIns="62178" bIns="62178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360" b="1">
                <a:solidFill>
                  <a:schemeClr val="dk1"/>
                </a:solidFill>
              </a:rPr>
              <a:t>INFRASTRUCTURE</a:t>
            </a:r>
            <a:endParaRPr sz="1360" b="1">
              <a:solidFill>
                <a:schemeClr val="dk1"/>
              </a:solidFill>
            </a:endParaRPr>
          </a:p>
        </p:txBody>
      </p:sp>
      <p:sp>
        <p:nvSpPr>
          <p:cNvPr id="204" name="Google Shape;204;p27"/>
          <p:cNvSpPr/>
          <p:nvPr/>
        </p:nvSpPr>
        <p:spPr>
          <a:xfrm>
            <a:off x="3317583" y="1865992"/>
            <a:ext cx="1545480" cy="621762"/>
          </a:xfrm>
          <a:prstGeom prst="cloud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2178" tIns="62178" rIns="62178" bIns="62178" anchor="ctr" anchorCtr="0">
            <a:noAutofit/>
          </a:bodyPr>
          <a:lstStyle/>
          <a:p>
            <a:pPr algn="ctr"/>
            <a:r>
              <a:rPr lang="en-US" sz="1632"/>
              <a:t>Power &amp; Cooling</a:t>
            </a:r>
            <a:endParaRPr sz="1632"/>
          </a:p>
        </p:txBody>
      </p:sp>
      <p:sp>
        <p:nvSpPr>
          <p:cNvPr id="205" name="Google Shape;205;p27"/>
          <p:cNvSpPr/>
          <p:nvPr/>
        </p:nvSpPr>
        <p:spPr>
          <a:xfrm>
            <a:off x="5058251" y="1866043"/>
            <a:ext cx="1244176" cy="6216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2178" tIns="62178" rIns="62178" bIns="62178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496">
                <a:solidFill>
                  <a:schemeClr val="dk1"/>
                </a:solidFill>
              </a:rPr>
              <a:t>Network Connectivity</a:t>
            </a:r>
            <a:endParaRPr sz="1496">
              <a:solidFill>
                <a:schemeClr val="dk1"/>
              </a:solidFill>
            </a:endParaRPr>
          </a:p>
        </p:txBody>
      </p:sp>
      <p:sp>
        <p:nvSpPr>
          <p:cNvPr id="206" name="Google Shape;206;p27"/>
          <p:cNvSpPr/>
          <p:nvPr/>
        </p:nvSpPr>
        <p:spPr>
          <a:xfrm>
            <a:off x="6497624" y="1866051"/>
            <a:ext cx="1267844" cy="62168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2178" tIns="62178" rIns="62178" bIns="62178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816" b="1" i="1">
                <a:solidFill>
                  <a:schemeClr val="dk1"/>
                </a:solidFill>
              </a:rPr>
              <a:t># Datacentre</a:t>
            </a:r>
            <a:endParaRPr sz="816" b="1" i="1">
              <a:solidFill>
                <a:schemeClr val="dk1"/>
              </a:solidFill>
            </a:endParaRPr>
          </a:p>
          <a:p>
            <a:r>
              <a:rPr lang="en-US" sz="816" i="1">
                <a:solidFill>
                  <a:schemeClr val="dk1"/>
                </a:solidFill>
              </a:rPr>
              <a:t># Sound-proofing</a:t>
            </a:r>
            <a:endParaRPr sz="816" i="1">
              <a:solidFill>
                <a:schemeClr val="dk1"/>
              </a:solidFill>
            </a:endParaRPr>
          </a:p>
          <a:p>
            <a:r>
              <a:rPr lang="en-US" sz="816" i="1">
                <a:solidFill>
                  <a:schemeClr val="dk1"/>
                </a:solidFill>
              </a:rPr>
              <a:t># Ancillary Equipment</a:t>
            </a:r>
            <a:endParaRPr sz="816" i="1">
              <a:solidFill>
                <a:schemeClr val="dk1"/>
              </a:solidFill>
            </a:endParaRPr>
          </a:p>
          <a:p>
            <a:r>
              <a:rPr lang="en-US" sz="816" i="1">
                <a:solidFill>
                  <a:schemeClr val="dk1"/>
                </a:solidFill>
              </a:rPr>
              <a:t># Security</a:t>
            </a:r>
            <a:endParaRPr sz="816" i="1">
              <a:solidFill>
                <a:schemeClr val="dk1"/>
              </a:solidFill>
            </a:endParaRPr>
          </a:p>
        </p:txBody>
      </p:sp>
      <p:sp>
        <p:nvSpPr>
          <p:cNvPr id="207" name="Google Shape;207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2178" tIns="62178" rIns="62178" bIns="62178" anchor="ctr" anchorCtr="0">
            <a:noAutofit/>
          </a:bodyPr>
          <a:lstStyle/>
          <a:p>
            <a:r>
              <a:rPr lang="en-US" sz="2516"/>
              <a:t>HPC Ecosystems Project - </a:t>
            </a:r>
            <a:r>
              <a:rPr lang="en-US" sz="2584" b="1"/>
              <a:t>READINESS</a:t>
            </a:r>
            <a:endParaRPr sz="2584" b="1"/>
          </a:p>
        </p:txBody>
      </p:sp>
      <p:sp>
        <p:nvSpPr>
          <p:cNvPr id="208" name="Google Shape;208;p27"/>
          <p:cNvSpPr txBox="1"/>
          <p:nvPr/>
        </p:nvSpPr>
        <p:spPr>
          <a:xfrm>
            <a:off x="1378481" y="936397"/>
            <a:ext cx="6386962" cy="70064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spcFirstLastPara="1" wrap="square" lIns="62178" tIns="62178" rIns="62178" bIns="62178" anchor="t" anchorCtr="0">
            <a:noAutofit/>
          </a:bodyPr>
          <a:lstStyle/>
          <a:p>
            <a:pPr algn="ctr"/>
            <a:r>
              <a:rPr lang="en-US" sz="1904" i="1"/>
              <a:t>To implement a </a:t>
            </a:r>
            <a:r>
              <a:rPr lang="en-US" sz="1904" b="1" i="1"/>
              <a:t>successful deployment</a:t>
            </a:r>
            <a:r>
              <a:rPr lang="en-US" sz="1904" i="1"/>
              <a:t> of HPC Ecosystems Resource/s, a site requires:</a:t>
            </a:r>
            <a:endParaRPr sz="1904" i="1"/>
          </a:p>
        </p:txBody>
      </p:sp>
      <p:sp>
        <p:nvSpPr>
          <p:cNvPr id="209" name="Google Shape;209;p27"/>
          <p:cNvSpPr/>
          <p:nvPr/>
        </p:nvSpPr>
        <p:spPr>
          <a:xfrm>
            <a:off x="1198687" y="2763436"/>
            <a:ext cx="6728305" cy="815917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2178" tIns="62178" rIns="62178" bIns="62178" anchor="ctr" anchorCtr="0">
            <a:noAutofit/>
          </a:bodyPr>
          <a:lstStyle/>
          <a:p>
            <a:endParaRPr sz="952"/>
          </a:p>
        </p:txBody>
      </p:sp>
      <p:sp>
        <p:nvSpPr>
          <p:cNvPr id="210" name="Google Shape;210;p27"/>
          <p:cNvSpPr/>
          <p:nvPr/>
        </p:nvSpPr>
        <p:spPr>
          <a:xfrm>
            <a:off x="3654370" y="2860555"/>
            <a:ext cx="1430823" cy="621688"/>
          </a:xfrm>
          <a:prstGeom prst="flowChartTerminator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2178" tIns="62178" rIns="62178" bIns="62178" anchor="ctr" anchorCtr="0">
            <a:noAutofit/>
          </a:bodyPr>
          <a:lstStyle/>
          <a:p>
            <a:pPr marL="310942" indent="-241844">
              <a:buSzPts val="2000"/>
              <a:buChar char="●"/>
            </a:pPr>
            <a:r>
              <a:rPr lang="en-US" sz="1360"/>
              <a:t>Research</a:t>
            </a:r>
            <a:endParaRPr sz="1360"/>
          </a:p>
          <a:p>
            <a:pPr marL="310942" indent="-241844">
              <a:buSzPts val="2000"/>
              <a:buChar char="●"/>
            </a:pPr>
            <a:r>
              <a:rPr lang="en-US" sz="1360"/>
              <a:t>Teaching</a:t>
            </a:r>
            <a:endParaRPr sz="1360"/>
          </a:p>
        </p:txBody>
      </p:sp>
      <p:sp>
        <p:nvSpPr>
          <p:cNvPr id="211" name="Google Shape;211;p27"/>
          <p:cNvSpPr/>
          <p:nvPr/>
        </p:nvSpPr>
        <p:spPr>
          <a:xfrm>
            <a:off x="1352390" y="2860547"/>
            <a:ext cx="1784856" cy="62168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2178" tIns="62178" rIns="62178" bIns="62178" anchor="ctr" anchorCtr="0">
            <a:noAutofit/>
          </a:bodyPr>
          <a:lstStyle/>
          <a:p>
            <a:pPr algn="ctr"/>
            <a:r>
              <a:rPr lang="en-US" sz="2108" b="1">
                <a:solidFill>
                  <a:schemeClr val="dk1"/>
                </a:solidFill>
              </a:rPr>
              <a:t>USERS</a:t>
            </a:r>
            <a:endParaRPr sz="2108" b="1">
              <a:solidFill>
                <a:schemeClr val="dk1"/>
              </a:solidFill>
            </a:endParaRPr>
          </a:p>
        </p:txBody>
      </p:sp>
      <p:sp>
        <p:nvSpPr>
          <p:cNvPr id="212" name="Google Shape;212;p27"/>
          <p:cNvSpPr/>
          <p:nvPr/>
        </p:nvSpPr>
        <p:spPr>
          <a:xfrm>
            <a:off x="5602323" y="2893396"/>
            <a:ext cx="2163128" cy="555982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2178" tIns="62178" rIns="62178" bIns="62178" anchor="ctr" anchorCtr="0">
            <a:noAutofit/>
          </a:bodyPr>
          <a:lstStyle/>
          <a:p>
            <a:r>
              <a:rPr lang="en-US" sz="952" i="1">
                <a:solidFill>
                  <a:schemeClr val="dk1"/>
                </a:solidFill>
              </a:rPr>
              <a:t># Computationally-driven Research</a:t>
            </a:r>
            <a:endParaRPr sz="952" i="1">
              <a:solidFill>
                <a:schemeClr val="dk1"/>
              </a:solidFill>
            </a:endParaRPr>
          </a:p>
          <a:p>
            <a:r>
              <a:rPr lang="en-US" sz="952" i="1">
                <a:solidFill>
                  <a:schemeClr val="dk1"/>
                </a:solidFill>
              </a:rPr>
              <a:t># HPC curriculum</a:t>
            </a:r>
            <a:endParaRPr sz="952" i="1">
              <a:solidFill>
                <a:schemeClr val="dk1"/>
              </a:solidFill>
            </a:endParaRPr>
          </a:p>
          <a:p>
            <a:r>
              <a:rPr lang="en-US" sz="952" i="1">
                <a:solidFill>
                  <a:schemeClr val="dk1"/>
                </a:solidFill>
              </a:rPr>
              <a:t># Student Cluster Competition</a:t>
            </a:r>
            <a:endParaRPr sz="816" b="1">
              <a:solidFill>
                <a:schemeClr val="dk1"/>
              </a:solidFill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BB2D619-159C-99E3-5094-ADB8D947D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969" y="3625104"/>
            <a:ext cx="1124511" cy="113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379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/>
          <p:nvPr/>
        </p:nvSpPr>
        <p:spPr>
          <a:xfrm>
            <a:off x="1198687" y="1063559"/>
            <a:ext cx="6728305" cy="815917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2178" tIns="62178" rIns="62178" bIns="62178" anchor="ctr" anchorCtr="0">
            <a:noAutofit/>
          </a:bodyPr>
          <a:lstStyle/>
          <a:p>
            <a:endParaRPr sz="952"/>
          </a:p>
        </p:txBody>
      </p:sp>
      <p:sp>
        <p:nvSpPr>
          <p:cNvPr id="234" name="Google Shape;234;p29"/>
          <p:cNvSpPr/>
          <p:nvPr/>
        </p:nvSpPr>
        <p:spPr>
          <a:xfrm>
            <a:off x="3654370" y="1160677"/>
            <a:ext cx="1430823" cy="621688"/>
          </a:xfrm>
          <a:prstGeom prst="flowChartTerminator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2178" tIns="62178" rIns="62178" bIns="62178" anchor="ctr" anchorCtr="0">
            <a:noAutofit/>
          </a:bodyPr>
          <a:lstStyle/>
          <a:p>
            <a:pPr marL="310942" indent="-241844">
              <a:buSzPts val="2000"/>
              <a:buChar char="●"/>
            </a:pPr>
            <a:r>
              <a:rPr lang="en-US" sz="1360"/>
              <a:t>Research</a:t>
            </a:r>
            <a:endParaRPr sz="1360"/>
          </a:p>
          <a:p>
            <a:pPr marL="310942" indent="-241844">
              <a:buSzPts val="2000"/>
              <a:buChar char="●"/>
            </a:pPr>
            <a:r>
              <a:rPr lang="en-US" sz="1360"/>
              <a:t>Teaching</a:t>
            </a:r>
            <a:endParaRPr sz="1360"/>
          </a:p>
        </p:txBody>
      </p:sp>
      <p:sp>
        <p:nvSpPr>
          <p:cNvPr id="235" name="Google Shape;235;p29"/>
          <p:cNvSpPr/>
          <p:nvPr/>
        </p:nvSpPr>
        <p:spPr>
          <a:xfrm>
            <a:off x="1352390" y="1160669"/>
            <a:ext cx="1784856" cy="6216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2178" tIns="62178" rIns="62178" bIns="62178" anchor="ctr" anchorCtr="0">
            <a:noAutofit/>
          </a:bodyPr>
          <a:lstStyle/>
          <a:p>
            <a:pPr algn="ctr"/>
            <a:r>
              <a:rPr lang="en-US" sz="2108" b="1">
                <a:solidFill>
                  <a:schemeClr val="dk1"/>
                </a:solidFill>
              </a:rPr>
              <a:t>USERS</a:t>
            </a:r>
            <a:endParaRPr sz="2108" b="1">
              <a:solidFill>
                <a:schemeClr val="dk1"/>
              </a:solidFill>
            </a:endParaRPr>
          </a:p>
        </p:txBody>
      </p:sp>
      <p:sp>
        <p:nvSpPr>
          <p:cNvPr id="236" name="Google Shape;236;p29"/>
          <p:cNvSpPr/>
          <p:nvPr/>
        </p:nvSpPr>
        <p:spPr>
          <a:xfrm>
            <a:off x="5602323" y="1193518"/>
            <a:ext cx="2163128" cy="555982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2178" tIns="62178" rIns="62178" bIns="62178" anchor="ctr" anchorCtr="0">
            <a:noAutofit/>
          </a:bodyPr>
          <a:lstStyle/>
          <a:p>
            <a:r>
              <a:rPr lang="en-US" sz="952" i="1">
                <a:solidFill>
                  <a:schemeClr val="dk1"/>
                </a:solidFill>
              </a:rPr>
              <a:t># Computationally-driven Research</a:t>
            </a:r>
            <a:endParaRPr sz="952" i="1">
              <a:solidFill>
                <a:schemeClr val="dk1"/>
              </a:solidFill>
            </a:endParaRPr>
          </a:p>
          <a:p>
            <a:r>
              <a:rPr lang="en-US" sz="952" i="1">
                <a:solidFill>
                  <a:schemeClr val="dk1"/>
                </a:solidFill>
              </a:rPr>
              <a:t># HPC curriculum</a:t>
            </a:r>
            <a:endParaRPr sz="952" i="1">
              <a:solidFill>
                <a:schemeClr val="dk1"/>
              </a:solidFill>
            </a:endParaRPr>
          </a:p>
          <a:p>
            <a:r>
              <a:rPr lang="en-US" sz="952" i="1">
                <a:solidFill>
                  <a:schemeClr val="dk1"/>
                </a:solidFill>
              </a:rPr>
              <a:t># Student Cluster Competition</a:t>
            </a:r>
            <a:endParaRPr sz="816" b="1">
              <a:solidFill>
                <a:schemeClr val="dk1"/>
              </a:solidFill>
            </a:endParaRPr>
          </a:p>
        </p:txBody>
      </p:sp>
      <p:sp>
        <p:nvSpPr>
          <p:cNvPr id="237" name="Google Shape;237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2178" tIns="62178" rIns="62178" bIns="62178" anchor="ctr" anchorCtr="0">
            <a:noAutofit/>
          </a:bodyPr>
          <a:lstStyle/>
          <a:p>
            <a:r>
              <a:rPr lang="en-US" sz="2500" dirty="0">
                <a:solidFill>
                  <a:srgbClr val="1F497D"/>
                </a:solidFill>
              </a:rPr>
              <a:t>HPC Ecosystems Project </a:t>
            </a:r>
            <a:r>
              <a:rPr lang="en-US" sz="2500" dirty="0"/>
              <a:t>– </a:t>
            </a:r>
            <a:r>
              <a:rPr lang="en-US" sz="2550" dirty="0"/>
              <a:t>WHY WAIT?</a:t>
            </a:r>
            <a:endParaRPr sz="2584" b="1" dirty="0">
              <a:solidFill>
                <a:srgbClr val="1F497D"/>
              </a:solidFill>
            </a:endParaRPr>
          </a:p>
        </p:txBody>
      </p:sp>
      <p:sp>
        <p:nvSpPr>
          <p:cNvPr id="238" name="Google Shape;238;p29"/>
          <p:cNvSpPr/>
          <p:nvPr/>
        </p:nvSpPr>
        <p:spPr>
          <a:xfrm>
            <a:off x="3218757" y="3520082"/>
            <a:ext cx="2302073" cy="978529"/>
          </a:xfrm>
          <a:prstGeom prst="roundRect">
            <a:avLst>
              <a:gd name="adj" fmla="val 16667"/>
            </a:avLst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2178" tIns="62178" rIns="62178" bIns="62178" anchor="ctr" anchorCtr="0">
            <a:noAutofit/>
          </a:bodyPr>
          <a:lstStyle/>
          <a:p>
            <a:pPr algn="ctr"/>
            <a:r>
              <a:rPr lang="en-US" sz="1224" b="1">
                <a:solidFill>
                  <a:schemeClr val="dk1"/>
                </a:solidFill>
              </a:rPr>
              <a:t>Teaching</a:t>
            </a:r>
            <a:br>
              <a:rPr lang="en-US" sz="1224" b="1">
                <a:solidFill>
                  <a:schemeClr val="dk1"/>
                </a:solidFill>
              </a:rPr>
            </a:br>
            <a:endParaRPr sz="1224">
              <a:solidFill>
                <a:schemeClr val="dk1"/>
              </a:solidFill>
            </a:endParaRPr>
          </a:p>
          <a:p>
            <a:pPr algn="ctr"/>
            <a:r>
              <a:rPr lang="en-US" sz="1224">
                <a:solidFill>
                  <a:schemeClr val="dk1"/>
                </a:solidFill>
              </a:rPr>
              <a:t>* HPC curriculum</a:t>
            </a:r>
            <a:endParaRPr sz="1224">
              <a:solidFill>
                <a:schemeClr val="dk1"/>
              </a:solidFill>
            </a:endParaRPr>
          </a:p>
          <a:p>
            <a:pPr algn="ctr"/>
            <a:r>
              <a:rPr lang="en-US" sz="1224">
                <a:solidFill>
                  <a:schemeClr val="dk1"/>
                </a:solidFill>
              </a:rPr>
              <a:t>* Student Cluster Competition</a:t>
            </a:r>
            <a:endParaRPr sz="1224">
              <a:solidFill>
                <a:schemeClr val="dk1"/>
              </a:solidFill>
            </a:endParaRPr>
          </a:p>
        </p:txBody>
      </p:sp>
      <p:sp>
        <p:nvSpPr>
          <p:cNvPr id="239" name="Google Shape;239;p29"/>
          <p:cNvSpPr/>
          <p:nvPr/>
        </p:nvSpPr>
        <p:spPr>
          <a:xfrm>
            <a:off x="3218757" y="2050351"/>
            <a:ext cx="2302073" cy="1256622"/>
          </a:xfrm>
          <a:prstGeom prst="roundRect">
            <a:avLst>
              <a:gd name="adj" fmla="val 16667"/>
            </a:avLst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2178" tIns="62178" rIns="62178" bIns="62178" anchor="ctr" anchorCtr="0">
            <a:noAutofit/>
          </a:bodyPr>
          <a:lstStyle/>
          <a:p>
            <a:pPr algn="ctr"/>
            <a:r>
              <a:rPr lang="en-US" sz="1224" b="1">
                <a:solidFill>
                  <a:schemeClr val="dk1"/>
                </a:solidFill>
              </a:rPr>
              <a:t>Research</a:t>
            </a:r>
            <a:endParaRPr sz="1224">
              <a:solidFill>
                <a:schemeClr val="dk1"/>
              </a:solidFill>
            </a:endParaRPr>
          </a:p>
          <a:p>
            <a:pPr algn="ctr"/>
            <a:r>
              <a:rPr lang="en-US" sz="1224">
                <a:solidFill>
                  <a:schemeClr val="dk1"/>
                </a:solidFill>
              </a:rPr>
              <a:t>* Scientific Computing</a:t>
            </a:r>
            <a:endParaRPr sz="1224">
              <a:solidFill>
                <a:schemeClr val="dk1"/>
              </a:solidFill>
            </a:endParaRPr>
          </a:p>
          <a:p>
            <a:pPr algn="ctr"/>
            <a:r>
              <a:rPr lang="en-US" sz="1224">
                <a:solidFill>
                  <a:schemeClr val="dk1"/>
                </a:solidFill>
              </a:rPr>
              <a:t>* Computational Science</a:t>
            </a:r>
            <a:endParaRPr sz="1224">
              <a:solidFill>
                <a:schemeClr val="dk1"/>
              </a:solidFill>
            </a:endParaRPr>
          </a:p>
          <a:p>
            <a:pPr algn="ctr"/>
            <a:r>
              <a:rPr lang="en-US" sz="1224">
                <a:solidFill>
                  <a:schemeClr val="dk1"/>
                </a:solidFill>
              </a:rPr>
              <a:t>* Data Science</a:t>
            </a:r>
            <a:br>
              <a:rPr lang="en-US" sz="1224">
                <a:solidFill>
                  <a:schemeClr val="dk1"/>
                </a:solidFill>
              </a:rPr>
            </a:br>
            <a:endParaRPr sz="1224">
              <a:solidFill>
                <a:schemeClr val="dk1"/>
              </a:solidFill>
            </a:endParaRPr>
          </a:p>
          <a:p>
            <a:pPr algn="ctr"/>
            <a:r>
              <a:rPr lang="en-US" sz="1224" i="1">
                <a:solidFill>
                  <a:schemeClr val="dk1"/>
                </a:solidFill>
              </a:rPr>
              <a:t>Knowledge of HPC use</a:t>
            </a:r>
            <a:endParaRPr sz="1224" i="1">
              <a:solidFill>
                <a:schemeClr val="dk1"/>
              </a:solidFill>
            </a:endParaRPr>
          </a:p>
        </p:txBody>
      </p:sp>
      <p:sp>
        <p:nvSpPr>
          <p:cNvPr id="240" name="Google Shape;240;p29"/>
          <p:cNvSpPr/>
          <p:nvPr/>
        </p:nvSpPr>
        <p:spPr>
          <a:xfrm>
            <a:off x="5647124" y="2185573"/>
            <a:ext cx="2502251" cy="2218657"/>
          </a:xfrm>
          <a:prstGeom prst="irregularSeal1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2178" tIns="62178" rIns="62178" bIns="62178" anchor="ctr" anchorCtr="0">
            <a:noAutofit/>
          </a:bodyPr>
          <a:lstStyle/>
          <a:p>
            <a:pPr algn="ctr"/>
            <a:r>
              <a:rPr lang="en-US" sz="1360" b="1"/>
              <a:t>CREATE AWARENESS OF RESOURCE</a:t>
            </a:r>
            <a:endParaRPr sz="1360" b="1"/>
          </a:p>
        </p:txBody>
      </p:sp>
      <p:sp>
        <p:nvSpPr>
          <p:cNvPr id="241" name="Google Shape;241;p29"/>
          <p:cNvSpPr/>
          <p:nvPr/>
        </p:nvSpPr>
        <p:spPr>
          <a:xfrm>
            <a:off x="1137530" y="2185572"/>
            <a:ext cx="1954932" cy="2051850"/>
          </a:xfrm>
          <a:prstGeom prst="irregularSeal1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2178" tIns="62178" rIns="62178" bIns="62178" anchor="ctr" anchorCtr="0">
            <a:noAutofit/>
          </a:bodyPr>
          <a:lstStyle/>
          <a:p>
            <a:pPr algn="ctr"/>
            <a:r>
              <a:rPr lang="en-US" sz="1496" b="1"/>
              <a:t>CAMPUS-WIDE USE</a:t>
            </a:r>
            <a:endParaRPr sz="1496" b="1"/>
          </a:p>
        </p:txBody>
      </p:sp>
      <p:sp>
        <p:nvSpPr>
          <p:cNvPr id="2" name="Explosion: 14 Points 1">
            <a:extLst>
              <a:ext uri="{FF2B5EF4-FFF2-40B4-BE49-F238E27FC236}">
                <a16:creationId xmlns:a16="http://schemas.microsoft.com/office/drawing/2014/main" id="{F9159F34-D7CD-3C27-B6F3-E294D209BF36}"/>
              </a:ext>
            </a:extLst>
          </p:cNvPr>
          <p:cNvSpPr/>
          <p:nvPr/>
        </p:nvSpPr>
        <p:spPr>
          <a:xfrm>
            <a:off x="397764" y="1552059"/>
            <a:ext cx="4726641" cy="3482788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Arial"/>
              </a:rPr>
              <a:t>BUT </a:t>
            </a:r>
            <a:r>
              <a:rPr lang="en-US" sz="2000" b="1" dirty="0">
                <a:cs typeface="Arial"/>
              </a:rPr>
              <a:t>WHY WAIT</a:t>
            </a:r>
            <a:r>
              <a:rPr lang="en-US" sz="2000" dirty="0">
                <a:cs typeface="Arial"/>
              </a:rPr>
              <a:t> TO BEGIN THE TRAINING???</a:t>
            </a:r>
          </a:p>
        </p:txBody>
      </p:sp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3F2281C9-D6C9-2F24-D4F3-3F8245D60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270" y="2439297"/>
            <a:ext cx="3637429" cy="154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603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14931B-7403-4265-9D7E-EBB231EE2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The Traditional HPC Ecosystems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F57579-0F35-494D-BC8A-4B73EBC92D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6" name="Google Shape;478;p76" descr="C6100 GSSTI MinRack.jpg">
            <a:extLst>
              <a:ext uri="{FF2B5EF4-FFF2-40B4-BE49-F238E27FC236}">
                <a16:creationId xmlns:a16="http://schemas.microsoft.com/office/drawing/2014/main" id="{51EFEA73-4FD2-4065-BC7E-467834E48AF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507" y="1384570"/>
            <a:ext cx="2058332" cy="3209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66A555D1-E716-4D7D-ACB7-2E6116633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602" y="1593390"/>
            <a:ext cx="2838971" cy="213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13EEBD65-14E1-4B08-8BAE-C09B1DA5B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652" y="1136620"/>
            <a:ext cx="2513126" cy="167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E948A2C3-DF60-428D-82B9-CD70786A1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41" y="2913117"/>
            <a:ext cx="2518595" cy="188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0CA505FB-F9FF-4DE9-9AAB-C3FBC2EAF4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6420" y="3075433"/>
            <a:ext cx="3962953" cy="22196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6C1EC7-C2B6-449E-872A-4C1F5B979A4F}"/>
              </a:ext>
            </a:extLst>
          </p:cNvPr>
          <p:cNvSpPr txBox="1"/>
          <p:nvPr/>
        </p:nvSpPr>
        <p:spPr>
          <a:xfrm>
            <a:off x="239391" y="896775"/>
            <a:ext cx="1697775" cy="646331"/>
          </a:xfrm>
          <a:custGeom>
            <a:avLst/>
            <a:gdLst>
              <a:gd name="connsiteX0" fmla="*/ 0 w 1697775"/>
              <a:gd name="connsiteY0" fmla="*/ 0 h 646331"/>
              <a:gd name="connsiteX1" fmla="*/ 531969 w 1697775"/>
              <a:gd name="connsiteY1" fmla="*/ 0 h 646331"/>
              <a:gd name="connsiteX2" fmla="*/ 1080917 w 1697775"/>
              <a:gd name="connsiteY2" fmla="*/ 0 h 646331"/>
              <a:gd name="connsiteX3" fmla="*/ 1697775 w 1697775"/>
              <a:gd name="connsiteY3" fmla="*/ 0 h 646331"/>
              <a:gd name="connsiteX4" fmla="*/ 1697775 w 1697775"/>
              <a:gd name="connsiteY4" fmla="*/ 329629 h 646331"/>
              <a:gd name="connsiteX5" fmla="*/ 1697775 w 1697775"/>
              <a:gd name="connsiteY5" fmla="*/ 646331 h 646331"/>
              <a:gd name="connsiteX6" fmla="*/ 1165806 w 1697775"/>
              <a:gd name="connsiteY6" fmla="*/ 646331 h 646331"/>
              <a:gd name="connsiteX7" fmla="*/ 565925 w 1697775"/>
              <a:gd name="connsiteY7" fmla="*/ 646331 h 646331"/>
              <a:gd name="connsiteX8" fmla="*/ 0 w 1697775"/>
              <a:gd name="connsiteY8" fmla="*/ 646331 h 646331"/>
              <a:gd name="connsiteX9" fmla="*/ 0 w 1697775"/>
              <a:gd name="connsiteY9" fmla="*/ 316702 h 646331"/>
              <a:gd name="connsiteX10" fmla="*/ 0 w 1697775"/>
              <a:gd name="connsiteY10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97775" h="646331" fill="none" extrusionOk="0">
                <a:moveTo>
                  <a:pt x="0" y="0"/>
                </a:moveTo>
                <a:cubicBezTo>
                  <a:pt x="144955" y="-14705"/>
                  <a:pt x="371090" y="35266"/>
                  <a:pt x="531969" y="0"/>
                </a:cubicBezTo>
                <a:cubicBezTo>
                  <a:pt x="692848" y="-35266"/>
                  <a:pt x="864889" y="33786"/>
                  <a:pt x="1080917" y="0"/>
                </a:cubicBezTo>
                <a:cubicBezTo>
                  <a:pt x="1296945" y="-33786"/>
                  <a:pt x="1476881" y="41614"/>
                  <a:pt x="1697775" y="0"/>
                </a:cubicBezTo>
                <a:cubicBezTo>
                  <a:pt x="1714343" y="89793"/>
                  <a:pt x="1684201" y="175505"/>
                  <a:pt x="1697775" y="329629"/>
                </a:cubicBezTo>
                <a:cubicBezTo>
                  <a:pt x="1711349" y="483753"/>
                  <a:pt x="1689484" y="515305"/>
                  <a:pt x="1697775" y="646331"/>
                </a:cubicBezTo>
                <a:cubicBezTo>
                  <a:pt x="1457091" y="661886"/>
                  <a:pt x="1380154" y="585108"/>
                  <a:pt x="1165806" y="646331"/>
                </a:cubicBezTo>
                <a:cubicBezTo>
                  <a:pt x="951458" y="707554"/>
                  <a:pt x="702009" y="638528"/>
                  <a:pt x="565925" y="646331"/>
                </a:cubicBezTo>
                <a:cubicBezTo>
                  <a:pt x="429841" y="654134"/>
                  <a:pt x="238127" y="586402"/>
                  <a:pt x="0" y="646331"/>
                </a:cubicBezTo>
                <a:cubicBezTo>
                  <a:pt x="-32164" y="549182"/>
                  <a:pt x="36247" y="447674"/>
                  <a:pt x="0" y="316702"/>
                </a:cubicBezTo>
                <a:cubicBezTo>
                  <a:pt x="-36247" y="185730"/>
                  <a:pt x="14996" y="111753"/>
                  <a:pt x="0" y="0"/>
                </a:cubicBezTo>
                <a:close/>
              </a:path>
              <a:path w="1697775" h="646331" stroke="0" extrusionOk="0">
                <a:moveTo>
                  <a:pt x="0" y="0"/>
                </a:moveTo>
                <a:cubicBezTo>
                  <a:pt x="114973" y="-39799"/>
                  <a:pt x="394530" y="31192"/>
                  <a:pt x="548947" y="0"/>
                </a:cubicBezTo>
                <a:cubicBezTo>
                  <a:pt x="703364" y="-31192"/>
                  <a:pt x="914760" y="6860"/>
                  <a:pt x="1063939" y="0"/>
                </a:cubicBezTo>
                <a:cubicBezTo>
                  <a:pt x="1213118" y="-6860"/>
                  <a:pt x="1458403" y="24306"/>
                  <a:pt x="1697775" y="0"/>
                </a:cubicBezTo>
                <a:cubicBezTo>
                  <a:pt x="1718322" y="119754"/>
                  <a:pt x="1685876" y="222314"/>
                  <a:pt x="1697775" y="316702"/>
                </a:cubicBezTo>
                <a:cubicBezTo>
                  <a:pt x="1709674" y="411090"/>
                  <a:pt x="1662825" y="548389"/>
                  <a:pt x="1697775" y="646331"/>
                </a:cubicBezTo>
                <a:cubicBezTo>
                  <a:pt x="1552842" y="667191"/>
                  <a:pt x="1394812" y="583408"/>
                  <a:pt x="1165806" y="646331"/>
                </a:cubicBezTo>
                <a:cubicBezTo>
                  <a:pt x="936800" y="709254"/>
                  <a:pt x="893682" y="622068"/>
                  <a:pt x="650814" y="646331"/>
                </a:cubicBezTo>
                <a:cubicBezTo>
                  <a:pt x="407946" y="670594"/>
                  <a:pt x="221077" y="619627"/>
                  <a:pt x="0" y="646331"/>
                </a:cubicBezTo>
                <a:cubicBezTo>
                  <a:pt x="-22666" y="499056"/>
                  <a:pt x="8339" y="447597"/>
                  <a:pt x="0" y="316702"/>
                </a:cubicBezTo>
                <a:cubicBezTo>
                  <a:pt x="-8339" y="185807"/>
                  <a:pt x="692" y="102319"/>
                  <a:pt x="0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5992692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ZA"/>
              <a:t>Hardware Ready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7851A3-C5D6-4DD9-A531-1B0298F95069}"/>
              </a:ext>
            </a:extLst>
          </p:cNvPr>
          <p:cNvSpPr txBox="1"/>
          <p:nvPr/>
        </p:nvSpPr>
        <p:spPr>
          <a:xfrm>
            <a:off x="3266199" y="982731"/>
            <a:ext cx="1697775" cy="646331"/>
          </a:xfrm>
          <a:custGeom>
            <a:avLst/>
            <a:gdLst>
              <a:gd name="connsiteX0" fmla="*/ 0 w 1697775"/>
              <a:gd name="connsiteY0" fmla="*/ 0 h 646331"/>
              <a:gd name="connsiteX1" fmla="*/ 531969 w 1697775"/>
              <a:gd name="connsiteY1" fmla="*/ 0 h 646331"/>
              <a:gd name="connsiteX2" fmla="*/ 1080917 w 1697775"/>
              <a:gd name="connsiteY2" fmla="*/ 0 h 646331"/>
              <a:gd name="connsiteX3" fmla="*/ 1697775 w 1697775"/>
              <a:gd name="connsiteY3" fmla="*/ 0 h 646331"/>
              <a:gd name="connsiteX4" fmla="*/ 1697775 w 1697775"/>
              <a:gd name="connsiteY4" fmla="*/ 329629 h 646331"/>
              <a:gd name="connsiteX5" fmla="*/ 1697775 w 1697775"/>
              <a:gd name="connsiteY5" fmla="*/ 646331 h 646331"/>
              <a:gd name="connsiteX6" fmla="*/ 1165806 w 1697775"/>
              <a:gd name="connsiteY6" fmla="*/ 646331 h 646331"/>
              <a:gd name="connsiteX7" fmla="*/ 565925 w 1697775"/>
              <a:gd name="connsiteY7" fmla="*/ 646331 h 646331"/>
              <a:gd name="connsiteX8" fmla="*/ 0 w 1697775"/>
              <a:gd name="connsiteY8" fmla="*/ 646331 h 646331"/>
              <a:gd name="connsiteX9" fmla="*/ 0 w 1697775"/>
              <a:gd name="connsiteY9" fmla="*/ 316702 h 646331"/>
              <a:gd name="connsiteX10" fmla="*/ 0 w 1697775"/>
              <a:gd name="connsiteY10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97775" h="646331" fill="none" extrusionOk="0">
                <a:moveTo>
                  <a:pt x="0" y="0"/>
                </a:moveTo>
                <a:cubicBezTo>
                  <a:pt x="144955" y="-14705"/>
                  <a:pt x="371090" y="35266"/>
                  <a:pt x="531969" y="0"/>
                </a:cubicBezTo>
                <a:cubicBezTo>
                  <a:pt x="692848" y="-35266"/>
                  <a:pt x="864889" y="33786"/>
                  <a:pt x="1080917" y="0"/>
                </a:cubicBezTo>
                <a:cubicBezTo>
                  <a:pt x="1296945" y="-33786"/>
                  <a:pt x="1476881" y="41614"/>
                  <a:pt x="1697775" y="0"/>
                </a:cubicBezTo>
                <a:cubicBezTo>
                  <a:pt x="1714343" y="89793"/>
                  <a:pt x="1684201" y="175505"/>
                  <a:pt x="1697775" y="329629"/>
                </a:cubicBezTo>
                <a:cubicBezTo>
                  <a:pt x="1711349" y="483753"/>
                  <a:pt x="1689484" y="515305"/>
                  <a:pt x="1697775" y="646331"/>
                </a:cubicBezTo>
                <a:cubicBezTo>
                  <a:pt x="1457091" y="661886"/>
                  <a:pt x="1380154" y="585108"/>
                  <a:pt x="1165806" y="646331"/>
                </a:cubicBezTo>
                <a:cubicBezTo>
                  <a:pt x="951458" y="707554"/>
                  <a:pt x="702009" y="638528"/>
                  <a:pt x="565925" y="646331"/>
                </a:cubicBezTo>
                <a:cubicBezTo>
                  <a:pt x="429841" y="654134"/>
                  <a:pt x="238127" y="586402"/>
                  <a:pt x="0" y="646331"/>
                </a:cubicBezTo>
                <a:cubicBezTo>
                  <a:pt x="-32164" y="549182"/>
                  <a:pt x="36247" y="447674"/>
                  <a:pt x="0" y="316702"/>
                </a:cubicBezTo>
                <a:cubicBezTo>
                  <a:pt x="-36247" y="185730"/>
                  <a:pt x="14996" y="111753"/>
                  <a:pt x="0" y="0"/>
                </a:cubicBezTo>
                <a:close/>
              </a:path>
              <a:path w="1697775" h="646331" stroke="0" extrusionOk="0">
                <a:moveTo>
                  <a:pt x="0" y="0"/>
                </a:moveTo>
                <a:cubicBezTo>
                  <a:pt x="114973" y="-39799"/>
                  <a:pt x="394530" y="31192"/>
                  <a:pt x="548947" y="0"/>
                </a:cubicBezTo>
                <a:cubicBezTo>
                  <a:pt x="703364" y="-31192"/>
                  <a:pt x="914760" y="6860"/>
                  <a:pt x="1063939" y="0"/>
                </a:cubicBezTo>
                <a:cubicBezTo>
                  <a:pt x="1213118" y="-6860"/>
                  <a:pt x="1458403" y="24306"/>
                  <a:pt x="1697775" y="0"/>
                </a:cubicBezTo>
                <a:cubicBezTo>
                  <a:pt x="1718322" y="119754"/>
                  <a:pt x="1685876" y="222314"/>
                  <a:pt x="1697775" y="316702"/>
                </a:cubicBezTo>
                <a:cubicBezTo>
                  <a:pt x="1709674" y="411090"/>
                  <a:pt x="1662825" y="548389"/>
                  <a:pt x="1697775" y="646331"/>
                </a:cubicBezTo>
                <a:cubicBezTo>
                  <a:pt x="1552842" y="667191"/>
                  <a:pt x="1394812" y="583408"/>
                  <a:pt x="1165806" y="646331"/>
                </a:cubicBezTo>
                <a:cubicBezTo>
                  <a:pt x="936800" y="709254"/>
                  <a:pt x="893682" y="622068"/>
                  <a:pt x="650814" y="646331"/>
                </a:cubicBezTo>
                <a:cubicBezTo>
                  <a:pt x="407946" y="670594"/>
                  <a:pt x="221077" y="619627"/>
                  <a:pt x="0" y="646331"/>
                </a:cubicBezTo>
                <a:cubicBezTo>
                  <a:pt x="-22666" y="499056"/>
                  <a:pt x="8339" y="447597"/>
                  <a:pt x="0" y="316702"/>
                </a:cubicBezTo>
                <a:cubicBezTo>
                  <a:pt x="-8339" y="185807"/>
                  <a:pt x="692" y="102319"/>
                  <a:pt x="0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5992692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ZA"/>
              <a:t>Site Assessment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155986-1FB8-41AC-B3EE-1FF44705D7BE}"/>
              </a:ext>
            </a:extLst>
          </p:cNvPr>
          <p:cNvSpPr txBox="1"/>
          <p:nvPr/>
        </p:nvSpPr>
        <p:spPr>
          <a:xfrm>
            <a:off x="6420712" y="896775"/>
            <a:ext cx="1697775" cy="646331"/>
          </a:xfrm>
          <a:custGeom>
            <a:avLst/>
            <a:gdLst>
              <a:gd name="connsiteX0" fmla="*/ 0 w 1697775"/>
              <a:gd name="connsiteY0" fmla="*/ 0 h 646331"/>
              <a:gd name="connsiteX1" fmla="*/ 531969 w 1697775"/>
              <a:gd name="connsiteY1" fmla="*/ 0 h 646331"/>
              <a:gd name="connsiteX2" fmla="*/ 1080917 w 1697775"/>
              <a:gd name="connsiteY2" fmla="*/ 0 h 646331"/>
              <a:gd name="connsiteX3" fmla="*/ 1697775 w 1697775"/>
              <a:gd name="connsiteY3" fmla="*/ 0 h 646331"/>
              <a:gd name="connsiteX4" fmla="*/ 1697775 w 1697775"/>
              <a:gd name="connsiteY4" fmla="*/ 329629 h 646331"/>
              <a:gd name="connsiteX5" fmla="*/ 1697775 w 1697775"/>
              <a:gd name="connsiteY5" fmla="*/ 646331 h 646331"/>
              <a:gd name="connsiteX6" fmla="*/ 1165806 w 1697775"/>
              <a:gd name="connsiteY6" fmla="*/ 646331 h 646331"/>
              <a:gd name="connsiteX7" fmla="*/ 565925 w 1697775"/>
              <a:gd name="connsiteY7" fmla="*/ 646331 h 646331"/>
              <a:gd name="connsiteX8" fmla="*/ 0 w 1697775"/>
              <a:gd name="connsiteY8" fmla="*/ 646331 h 646331"/>
              <a:gd name="connsiteX9" fmla="*/ 0 w 1697775"/>
              <a:gd name="connsiteY9" fmla="*/ 316702 h 646331"/>
              <a:gd name="connsiteX10" fmla="*/ 0 w 1697775"/>
              <a:gd name="connsiteY10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97775" h="646331" fill="none" extrusionOk="0">
                <a:moveTo>
                  <a:pt x="0" y="0"/>
                </a:moveTo>
                <a:cubicBezTo>
                  <a:pt x="144955" y="-14705"/>
                  <a:pt x="371090" y="35266"/>
                  <a:pt x="531969" y="0"/>
                </a:cubicBezTo>
                <a:cubicBezTo>
                  <a:pt x="692848" y="-35266"/>
                  <a:pt x="864889" y="33786"/>
                  <a:pt x="1080917" y="0"/>
                </a:cubicBezTo>
                <a:cubicBezTo>
                  <a:pt x="1296945" y="-33786"/>
                  <a:pt x="1476881" y="41614"/>
                  <a:pt x="1697775" y="0"/>
                </a:cubicBezTo>
                <a:cubicBezTo>
                  <a:pt x="1714343" y="89793"/>
                  <a:pt x="1684201" y="175505"/>
                  <a:pt x="1697775" y="329629"/>
                </a:cubicBezTo>
                <a:cubicBezTo>
                  <a:pt x="1711349" y="483753"/>
                  <a:pt x="1689484" y="515305"/>
                  <a:pt x="1697775" y="646331"/>
                </a:cubicBezTo>
                <a:cubicBezTo>
                  <a:pt x="1457091" y="661886"/>
                  <a:pt x="1380154" y="585108"/>
                  <a:pt x="1165806" y="646331"/>
                </a:cubicBezTo>
                <a:cubicBezTo>
                  <a:pt x="951458" y="707554"/>
                  <a:pt x="702009" y="638528"/>
                  <a:pt x="565925" y="646331"/>
                </a:cubicBezTo>
                <a:cubicBezTo>
                  <a:pt x="429841" y="654134"/>
                  <a:pt x="238127" y="586402"/>
                  <a:pt x="0" y="646331"/>
                </a:cubicBezTo>
                <a:cubicBezTo>
                  <a:pt x="-32164" y="549182"/>
                  <a:pt x="36247" y="447674"/>
                  <a:pt x="0" y="316702"/>
                </a:cubicBezTo>
                <a:cubicBezTo>
                  <a:pt x="-36247" y="185730"/>
                  <a:pt x="14996" y="111753"/>
                  <a:pt x="0" y="0"/>
                </a:cubicBezTo>
                <a:close/>
              </a:path>
              <a:path w="1697775" h="646331" stroke="0" extrusionOk="0">
                <a:moveTo>
                  <a:pt x="0" y="0"/>
                </a:moveTo>
                <a:cubicBezTo>
                  <a:pt x="114973" y="-39799"/>
                  <a:pt x="394530" y="31192"/>
                  <a:pt x="548947" y="0"/>
                </a:cubicBezTo>
                <a:cubicBezTo>
                  <a:pt x="703364" y="-31192"/>
                  <a:pt x="914760" y="6860"/>
                  <a:pt x="1063939" y="0"/>
                </a:cubicBezTo>
                <a:cubicBezTo>
                  <a:pt x="1213118" y="-6860"/>
                  <a:pt x="1458403" y="24306"/>
                  <a:pt x="1697775" y="0"/>
                </a:cubicBezTo>
                <a:cubicBezTo>
                  <a:pt x="1718322" y="119754"/>
                  <a:pt x="1685876" y="222314"/>
                  <a:pt x="1697775" y="316702"/>
                </a:cubicBezTo>
                <a:cubicBezTo>
                  <a:pt x="1709674" y="411090"/>
                  <a:pt x="1662825" y="548389"/>
                  <a:pt x="1697775" y="646331"/>
                </a:cubicBezTo>
                <a:cubicBezTo>
                  <a:pt x="1552842" y="667191"/>
                  <a:pt x="1394812" y="583408"/>
                  <a:pt x="1165806" y="646331"/>
                </a:cubicBezTo>
                <a:cubicBezTo>
                  <a:pt x="936800" y="709254"/>
                  <a:pt x="893682" y="622068"/>
                  <a:pt x="650814" y="646331"/>
                </a:cubicBezTo>
                <a:cubicBezTo>
                  <a:pt x="407946" y="670594"/>
                  <a:pt x="221077" y="619627"/>
                  <a:pt x="0" y="646331"/>
                </a:cubicBezTo>
                <a:cubicBezTo>
                  <a:pt x="-22666" y="499056"/>
                  <a:pt x="8339" y="447597"/>
                  <a:pt x="0" y="316702"/>
                </a:cubicBezTo>
                <a:cubicBezTo>
                  <a:pt x="-8339" y="185807"/>
                  <a:pt x="692" y="102319"/>
                  <a:pt x="0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5992692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ZA"/>
              <a:t>Site Deployment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45B886-E72D-4439-849E-E0ABF01F7D13}"/>
              </a:ext>
            </a:extLst>
          </p:cNvPr>
          <p:cNvSpPr txBox="1"/>
          <p:nvPr/>
        </p:nvSpPr>
        <p:spPr>
          <a:xfrm>
            <a:off x="6502699" y="4395633"/>
            <a:ext cx="1697775" cy="369332"/>
          </a:xfrm>
          <a:custGeom>
            <a:avLst/>
            <a:gdLst>
              <a:gd name="connsiteX0" fmla="*/ 0 w 1697775"/>
              <a:gd name="connsiteY0" fmla="*/ 0 h 369332"/>
              <a:gd name="connsiteX1" fmla="*/ 531969 w 1697775"/>
              <a:gd name="connsiteY1" fmla="*/ 0 h 369332"/>
              <a:gd name="connsiteX2" fmla="*/ 1046961 w 1697775"/>
              <a:gd name="connsiteY2" fmla="*/ 0 h 369332"/>
              <a:gd name="connsiteX3" fmla="*/ 1697775 w 1697775"/>
              <a:gd name="connsiteY3" fmla="*/ 0 h 369332"/>
              <a:gd name="connsiteX4" fmla="*/ 1697775 w 1697775"/>
              <a:gd name="connsiteY4" fmla="*/ 369332 h 369332"/>
              <a:gd name="connsiteX5" fmla="*/ 1182783 w 1697775"/>
              <a:gd name="connsiteY5" fmla="*/ 369332 h 369332"/>
              <a:gd name="connsiteX6" fmla="*/ 667792 w 1697775"/>
              <a:gd name="connsiteY6" fmla="*/ 369332 h 369332"/>
              <a:gd name="connsiteX7" fmla="*/ 0 w 1697775"/>
              <a:gd name="connsiteY7" fmla="*/ 369332 h 369332"/>
              <a:gd name="connsiteX8" fmla="*/ 0 w 1697775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7775" h="369332" fill="none" extrusionOk="0">
                <a:moveTo>
                  <a:pt x="0" y="0"/>
                </a:moveTo>
                <a:cubicBezTo>
                  <a:pt x="261801" y="-21423"/>
                  <a:pt x="379095" y="32355"/>
                  <a:pt x="531969" y="0"/>
                </a:cubicBezTo>
                <a:cubicBezTo>
                  <a:pt x="684843" y="-32355"/>
                  <a:pt x="851826" y="34536"/>
                  <a:pt x="1046961" y="0"/>
                </a:cubicBezTo>
                <a:cubicBezTo>
                  <a:pt x="1242096" y="-34536"/>
                  <a:pt x="1537925" y="45465"/>
                  <a:pt x="1697775" y="0"/>
                </a:cubicBezTo>
                <a:cubicBezTo>
                  <a:pt x="1741042" y="164419"/>
                  <a:pt x="1677184" y="267641"/>
                  <a:pt x="1697775" y="369332"/>
                </a:cubicBezTo>
                <a:cubicBezTo>
                  <a:pt x="1522493" y="375921"/>
                  <a:pt x="1333140" y="362560"/>
                  <a:pt x="1182783" y="369332"/>
                </a:cubicBezTo>
                <a:cubicBezTo>
                  <a:pt x="1032426" y="376104"/>
                  <a:pt x="877835" y="308791"/>
                  <a:pt x="667792" y="369332"/>
                </a:cubicBezTo>
                <a:cubicBezTo>
                  <a:pt x="457749" y="429873"/>
                  <a:pt x="281480" y="325439"/>
                  <a:pt x="0" y="369332"/>
                </a:cubicBezTo>
                <a:cubicBezTo>
                  <a:pt x="-10867" y="226077"/>
                  <a:pt x="3805" y="160355"/>
                  <a:pt x="0" y="0"/>
                </a:cubicBezTo>
                <a:close/>
              </a:path>
              <a:path w="1697775" h="369332" stroke="0" extrusionOk="0">
                <a:moveTo>
                  <a:pt x="0" y="0"/>
                </a:moveTo>
                <a:cubicBezTo>
                  <a:pt x="114973" y="-39799"/>
                  <a:pt x="394530" y="31192"/>
                  <a:pt x="548947" y="0"/>
                </a:cubicBezTo>
                <a:cubicBezTo>
                  <a:pt x="703364" y="-31192"/>
                  <a:pt x="914760" y="6860"/>
                  <a:pt x="1063939" y="0"/>
                </a:cubicBezTo>
                <a:cubicBezTo>
                  <a:pt x="1213118" y="-6860"/>
                  <a:pt x="1458403" y="24306"/>
                  <a:pt x="1697775" y="0"/>
                </a:cubicBezTo>
                <a:cubicBezTo>
                  <a:pt x="1715427" y="178747"/>
                  <a:pt x="1677574" y="278509"/>
                  <a:pt x="1697775" y="369332"/>
                </a:cubicBezTo>
                <a:cubicBezTo>
                  <a:pt x="1503739" y="400682"/>
                  <a:pt x="1337778" y="321728"/>
                  <a:pt x="1182783" y="369332"/>
                </a:cubicBezTo>
                <a:cubicBezTo>
                  <a:pt x="1027788" y="416936"/>
                  <a:pt x="865626" y="365099"/>
                  <a:pt x="582903" y="369332"/>
                </a:cubicBezTo>
                <a:cubicBezTo>
                  <a:pt x="300180" y="373565"/>
                  <a:pt x="278946" y="317680"/>
                  <a:pt x="0" y="369332"/>
                </a:cubicBezTo>
                <a:cubicBezTo>
                  <a:pt x="-32838" y="245229"/>
                  <a:pt x="39361" y="127237"/>
                  <a:pt x="0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5992692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ZA"/>
              <a:t>Site Training </a:t>
            </a:r>
          </a:p>
        </p:txBody>
      </p:sp>
    </p:spTree>
    <p:extLst>
      <p:ext uri="{BB962C8B-B14F-4D97-AF65-F5344CB8AC3E}">
        <p14:creationId xmlns:p14="http://schemas.microsoft.com/office/powerpoint/2010/main" val="2334832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068256-1C32-4424-B681-848E8C923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On-site Training (pre-COVID19)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836A28-3C8D-4133-810C-C777478978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ECE677-5C49-46AD-B4E6-2D27FD4BC2B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C6EE53C-F4E0-42D8-B891-093D829065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38" b="1293"/>
          <a:stretch/>
        </p:blipFill>
        <p:spPr bwMode="auto">
          <a:xfrm>
            <a:off x="940701" y="896775"/>
            <a:ext cx="3999900" cy="21905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97E87FF7-3908-45AF-AEBE-1E0AE42B4F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16058" r="14428" b="14428"/>
          <a:stretch/>
        </p:blipFill>
        <p:spPr bwMode="auto">
          <a:xfrm>
            <a:off x="4940601" y="1222660"/>
            <a:ext cx="3783498" cy="28395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476F9C0D-9BE6-4F36-9185-60FF80C70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35" y="2317932"/>
            <a:ext cx="2959532" cy="22211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61020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81B51-7EB3-FB82-188A-639C3AB4E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REPEAT </a:t>
            </a:r>
            <a:r>
              <a:rPr lang="en-US" err="1"/>
              <a:t>train.site</a:t>
            </a:r>
            <a:r>
              <a:rPr lang="en-US"/>
              <a:t>() UNTIL 1==2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B8C3CE-CFEC-0DC2-EAE8-D58A6688D6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5CE1B9-9F8E-2791-52AC-D2ACBA649E3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3DD19596-8E94-2D00-EE84-A67A52763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33" y="1088108"/>
            <a:ext cx="2743200" cy="367284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5ABC6F9-B315-F62B-E17D-1B2CF2E90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345" y="1699119"/>
            <a:ext cx="4373033" cy="233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267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74CA1-6102-49BB-85B7-BDF6D84C7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ONLINE TRAINING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318D08-DB78-47FF-9C98-AD8D7D382B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/>
              <a:t>Moved Training Online in 2020</a:t>
            </a:r>
          </a:p>
          <a:p>
            <a:r>
              <a:rPr lang="en-ZA"/>
              <a:t>(influenced by …)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D6E82C-A3F7-4BA6-B212-DF089960D5A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ZA"/>
              <a:t>CHPC Winter School</a:t>
            </a:r>
          </a:p>
          <a:p>
            <a:endParaRPr lang="en-ZA"/>
          </a:p>
          <a:p>
            <a:r>
              <a:rPr lang="en-ZA"/>
              <a:t>CHPC Student Cluster Competition</a:t>
            </a:r>
          </a:p>
          <a:p>
            <a:endParaRPr lang="en-ZA"/>
          </a:p>
          <a:p>
            <a:pPr marL="76200" indent="0">
              <a:buNone/>
            </a:pPr>
            <a:r>
              <a:rPr lang="en-ZA" b="1"/>
              <a:t>HPC Ecosystems Project (for </a:t>
            </a:r>
            <a:r>
              <a:rPr lang="en-ZA" b="1" err="1"/>
              <a:t>SysAdmins</a:t>
            </a:r>
            <a:r>
              <a:rPr lang="en-ZA" b="1"/>
              <a:t>)</a:t>
            </a:r>
          </a:p>
          <a:p>
            <a:pPr lvl="1"/>
            <a:r>
              <a:rPr lang="en-ZA" err="1"/>
              <a:t>OpenHPC</a:t>
            </a:r>
            <a:r>
              <a:rPr lang="en-ZA"/>
              <a:t> Virtual Labs</a:t>
            </a:r>
          </a:p>
          <a:p>
            <a:pPr lvl="1"/>
            <a:r>
              <a:rPr lang="en-ZA"/>
              <a:t>HPC </a:t>
            </a:r>
            <a:r>
              <a:rPr lang="en-ZA" err="1"/>
              <a:t>SysAdmin</a:t>
            </a:r>
            <a:r>
              <a:rPr lang="en-ZA"/>
              <a:t> Workshops</a:t>
            </a:r>
          </a:p>
          <a:p>
            <a:pPr lvl="1"/>
            <a:endParaRPr lang="en-ZA"/>
          </a:p>
        </p:txBody>
      </p:sp>
      <p:pic>
        <p:nvPicPr>
          <p:cNvPr id="9218" name="Picture 2" descr="Cobra Kai GIF - Cobra Kai Upload GIFs">
            <a:extLst>
              <a:ext uri="{FF2B5EF4-FFF2-40B4-BE49-F238E27FC236}">
                <a16:creationId xmlns:a16="http://schemas.microsoft.com/office/drawing/2014/main" id="{3EF5C50A-27B6-4378-B249-FB6AE573DA3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302" y="86683"/>
            <a:ext cx="3697404" cy="207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ee the source image">
            <a:extLst>
              <a:ext uri="{FF2B5EF4-FFF2-40B4-BE49-F238E27FC236}">
                <a16:creationId xmlns:a16="http://schemas.microsoft.com/office/drawing/2014/main" id="{43B2C1D9-FD64-42A3-92D9-E0154EA64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100" y="3420625"/>
            <a:ext cx="2061537" cy="89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324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B26B8-A971-41EE-9B95-B2ED3444D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TAKING EDUCATION &amp; TRAINING ONLINE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2BE28-82B7-48CB-93D1-5A855CD216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8CEDFB-123F-49E7-81F9-CFC881E7CCD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F529BC-B540-411D-9F28-572FC4E1A9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7" name="Google Shape;379;p43">
            <a:extLst>
              <a:ext uri="{FF2B5EF4-FFF2-40B4-BE49-F238E27FC236}">
                <a16:creationId xmlns:a16="http://schemas.microsoft.com/office/drawing/2014/main" id="{5D5282DB-2AC3-4FB0-BB78-C22FD10D6BB3}"/>
              </a:ext>
            </a:extLst>
          </p:cNvPr>
          <p:cNvSpPr/>
          <p:nvPr/>
        </p:nvSpPr>
        <p:spPr>
          <a:xfrm>
            <a:off x="445619" y="1797561"/>
            <a:ext cx="3730800" cy="2198705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200" b="1"/>
              <a:t>LOWER OVERHEAD</a:t>
            </a:r>
            <a:endParaRPr lang="en-US" sz="1200" b="1">
              <a:cs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cs typeface="Arial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ZA" sz="1400" b="1"/>
              <a:t>Cost</a:t>
            </a:r>
            <a:r>
              <a:rPr lang="en-ZA" sz="1400"/>
              <a:t>: not funding participants</a:t>
            </a:r>
            <a:br>
              <a:rPr lang="en-ZA" sz="1400"/>
            </a:br>
            <a:endParaRPr lang="en-ZA" sz="1400">
              <a:cs typeface="Arial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ZA" sz="1400" b="1"/>
              <a:t>Logistics</a:t>
            </a:r>
            <a:r>
              <a:rPr lang="en-ZA" sz="1400"/>
              <a:t>: not hosting a F2F workshop</a:t>
            </a:r>
            <a:br>
              <a:rPr lang="en-ZA" sz="1400"/>
            </a:br>
            <a:endParaRPr lang="en-ZA" sz="1400">
              <a:cs typeface="Arial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ZA" sz="1400" b="1"/>
              <a:t>Workload</a:t>
            </a:r>
            <a:r>
              <a:rPr lang="en-ZA" sz="1400"/>
              <a:t>: long-term, can re-run online course relatively easily.</a:t>
            </a:r>
            <a:endParaRPr lang="en-ZA" sz="1400">
              <a:cs typeface="Arial"/>
            </a:endParaRPr>
          </a:p>
        </p:txBody>
      </p:sp>
      <p:sp>
        <p:nvSpPr>
          <p:cNvPr id="8" name="Google Shape;379;p43">
            <a:extLst>
              <a:ext uri="{FF2B5EF4-FFF2-40B4-BE49-F238E27FC236}">
                <a16:creationId xmlns:a16="http://schemas.microsoft.com/office/drawing/2014/main" id="{3D5F2D71-7D9D-4247-8378-062311C0BC1C}"/>
              </a:ext>
            </a:extLst>
          </p:cNvPr>
          <p:cNvSpPr/>
          <p:nvPr/>
        </p:nvSpPr>
        <p:spPr>
          <a:xfrm>
            <a:off x="4967581" y="1474832"/>
            <a:ext cx="3730800" cy="2776928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ZA" sz="1400" b="1" dirty="0"/>
              <a:t>SCALABILITY</a:t>
            </a:r>
            <a:endParaRPr lang="en-ZA" sz="1400" b="1" dirty="0">
              <a:cs typeface="Arial"/>
            </a:endParaRPr>
          </a:p>
          <a:p>
            <a:pPr lvl="0" algn="ctr"/>
            <a:endParaRPr lang="en-ZA" sz="1400" b="1">
              <a:cs typeface="Arial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ZA" sz="1600" b="1" dirty="0"/>
              <a:t>Size</a:t>
            </a:r>
            <a:r>
              <a:rPr lang="en-ZA" sz="1600" dirty="0"/>
              <a:t>: can accommodate larger groups</a:t>
            </a:r>
            <a:br>
              <a:rPr lang="en-ZA" sz="1600" dirty="0"/>
            </a:br>
            <a:endParaRPr lang="en-ZA" sz="1600">
              <a:cs typeface="Arial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ZA" sz="1600" b="1" dirty="0"/>
              <a:t>Frequency</a:t>
            </a:r>
            <a:r>
              <a:rPr lang="en-ZA" sz="1600" dirty="0"/>
              <a:t>: can run programs in parallel / quick succession / on-demand etc.</a:t>
            </a:r>
            <a:endParaRPr lang="en-ZA" sz="1600" dirty="0">
              <a:cs typeface="Arial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ZA" sz="1600" dirty="0">
              <a:cs typeface="Arial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ZA" sz="1600" b="1" dirty="0">
                <a:cs typeface="Arial"/>
              </a:rPr>
              <a:t>Repeatable!</a:t>
            </a:r>
          </a:p>
        </p:txBody>
      </p:sp>
    </p:spTree>
    <p:extLst>
      <p:ext uri="{BB962C8B-B14F-4D97-AF65-F5344CB8AC3E}">
        <p14:creationId xmlns:p14="http://schemas.microsoft.com/office/powerpoint/2010/main" val="3462853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941F7-5ED2-4538-B111-81803544D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PRINCIPLES LEARNED FROM OMSCS</a:t>
            </a:r>
            <a:endParaRPr lang="en-US" dirty="0"/>
          </a:p>
        </p:txBody>
      </p:sp>
      <p:sp>
        <p:nvSpPr>
          <p:cNvPr id="6" name="Google Shape;184;p29">
            <a:extLst>
              <a:ext uri="{FF2B5EF4-FFF2-40B4-BE49-F238E27FC236}">
                <a16:creationId xmlns:a16="http://schemas.microsoft.com/office/drawing/2014/main" id="{EBA483A5-3361-45A2-9487-7DB956F01D19}"/>
              </a:ext>
            </a:extLst>
          </p:cNvPr>
          <p:cNvSpPr/>
          <p:nvPr/>
        </p:nvSpPr>
        <p:spPr>
          <a:xfrm>
            <a:off x="446400" y="1211908"/>
            <a:ext cx="2948441" cy="1438321"/>
          </a:xfrm>
          <a:prstGeom prst="roundRect">
            <a:avLst>
              <a:gd name="adj" fmla="val 16667"/>
            </a:avLst>
          </a:prstGeom>
          <a:solidFill>
            <a:schemeClr val="accent2">
              <a:lumMod val="10000"/>
              <a:lumOff val="90000"/>
            </a:schemeClr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275" tIns="101275" rIns="101275" bIns="101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900" b="1"/>
              <a:t>Accessibility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ZA" sz="1900" b="1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ZA" sz="1600"/>
              <a:t>Data “lite”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ZA" sz="1600"/>
              <a:t>Offline availability</a:t>
            </a: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ZA" sz="1600"/>
              <a:t>Closed-Captions</a:t>
            </a:r>
          </a:p>
        </p:txBody>
      </p:sp>
      <p:sp>
        <p:nvSpPr>
          <p:cNvPr id="7" name="Google Shape;184;p29">
            <a:extLst>
              <a:ext uri="{FF2B5EF4-FFF2-40B4-BE49-F238E27FC236}">
                <a16:creationId xmlns:a16="http://schemas.microsoft.com/office/drawing/2014/main" id="{72E726DF-3B73-428B-950F-E17EDCDF40A3}"/>
              </a:ext>
            </a:extLst>
          </p:cNvPr>
          <p:cNvSpPr/>
          <p:nvPr/>
        </p:nvSpPr>
        <p:spPr>
          <a:xfrm>
            <a:off x="446400" y="2808401"/>
            <a:ext cx="2948441" cy="1438321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275" tIns="101275" rIns="101275" bIns="101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900" b="1">
                <a:solidFill>
                  <a:srgbClr val="000000"/>
                </a:solidFill>
              </a:rPr>
              <a:t>User Friendly</a:t>
            </a:r>
            <a:endParaRPr lang="en-ZA" sz="1900" b="1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ZA" sz="1600" b="1">
              <a:solidFill>
                <a:srgbClr val="000000"/>
              </a:solidFill>
            </a:endParaRP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ZA" sz="1600"/>
              <a:t>Good UX</a:t>
            </a: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ZA" sz="1600">
                <a:solidFill>
                  <a:srgbClr val="000000"/>
                </a:solidFill>
              </a:rPr>
              <a:t>FAQ / Support Resources</a:t>
            </a:r>
          </a:p>
        </p:txBody>
      </p:sp>
      <p:sp>
        <p:nvSpPr>
          <p:cNvPr id="8" name="Google Shape;184;p29">
            <a:extLst>
              <a:ext uri="{FF2B5EF4-FFF2-40B4-BE49-F238E27FC236}">
                <a16:creationId xmlns:a16="http://schemas.microsoft.com/office/drawing/2014/main" id="{DB7E13E3-5F20-42A7-AA04-1F0B19847F7A}"/>
              </a:ext>
            </a:extLst>
          </p:cNvPr>
          <p:cNvSpPr/>
          <p:nvPr/>
        </p:nvSpPr>
        <p:spPr>
          <a:xfrm>
            <a:off x="5788717" y="1211908"/>
            <a:ext cx="2948441" cy="143832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275" tIns="101275" rIns="101275" bIns="101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900" b="1" err="1"/>
              <a:t>Replayability</a:t>
            </a:r>
            <a:endParaRPr lang="en-ZA" sz="19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ZA" sz="1900" b="1">
              <a:solidFill>
                <a:srgbClr val="000000"/>
              </a:solidFill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ZA" sz="1600">
                <a:solidFill>
                  <a:srgbClr val="000000"/>
                </a:solidFill>
              </a:rPr>
              <a:t>Participants can repeat lessons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9" name="Google Shape;184;p29">
            <a:extLst>
              <a:ext uri="{FF2B5EF4-FFF2-40B4-BE49-F238E27FC236}">
                <a16:creationId xmlns:a16="http://schemas.microsoft.com/office/drawing/2014/main" id="{F5AB17BB-9ADA-4C7D-B826-AC053551C727}"/>
              </a:ext>
            </a:extLst>
          </p:cNvPr>
          <p:cNvSpPr/>
          <p:nvPr/>
        </p:nvSpPr>
        <p:spPr>
          <a:xfrm>
            <a:off x="5788717" y="2808402"/>
            <a:ext cx="2948442" cy="1438320"/>
          </a:xfrm>
          <a:prstGeom prst="roundRect">
            <a:avLst>
              <a:gd name="adj" fmla="val 16667"/>
            </a:avLst>
          </a:prstGeom>
          <a:solidFill>
            <a:srgbClr val="C2FED2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275" tIns="101275" rIns="101275" bIns="101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900" b="1"/>
              <a:t>Compatibility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ZA" sz="1900" b="1">
              <a:solidFill>
                <a:srgbClr val="000000"/>
              </a:solidFill>
            </a:endParaRP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ZA" sz="1600">
                <a:solidFill>
                  <a:srgbClr val="000000"/>
                </a:solidFill>
              </a:rPr>
              <a:t>Multiple devices &amp; OS support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9133899-B5E5-4C98-ADB7-5E4F3C495182}"/>
              </a:ext>
            </a:extLst>
          </p:cNvPr>
          <p:cNvSpPr/>
          <p:nvPr/>
        </p:nvSpPr>
        <p:spPr>
          <a:xfrm>
            <a:off x="3571262" y="1942841"/>
            <a:ext cx="2036795" cy="158940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ZA" sz="1900" b="1">
                <a:solidFill>
                  <a:schemeClr val="tx1"/>
                </a:solidFill>
              </a:rPr>
              <a:t>Flexibility</a:t>
            </a:r>
          </a:p>
          <a:p>
            <a:pPr lvl="0" algn="ctr"/>
            <a:endParaRPr lang="en-ZA" sz="1800" b="1">
              <a:solidFill>
                <a:srgbClr val="00000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ZA" sz="1500">
                <a:solidFill>
                  <a:srgbClr val="000000"/>
                </a:solidFill>
              </a:rPr>
              <a:t>Accommodating</a:t>
            </a:r>
            <a:endParaRPr lang="en-ZA" sz="1500"/>
          </a:p>
        </p:txBody>
      </p:sp>
    </p:spTree>
    <p:extLst>
      <p:ext uri="{BB962C8B-B14F-4D97-AF65-F5344CB8AC3E}">
        <p14:creationId xmlns:p14="http://schemas.microsoft.com/office/powerpoint/2010/main" val="2765306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44EE9-EAC2-4174-94D5-ED3C05F56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ONLINE EDUCATION STRATEGIES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C20ABC-FDBA-49ED-B895-CEF27D4860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6" name="Google Shape;184;p29">
            <a:extLst>
              <a:ext uri="{FF2B5EF4-FFF2-40B4-BE49-F238E27FC236}">
                <a16:creationId xmlns:a16="http://schemas.microsoft.com/office/drawing/2014/main" id="{3258E211-2177-4670-B2BE-50D9B053C64B}"/>
              </a:ext>
            </a:extLst>
          </p:cNvPr>
          <p:cNvSpPr/>
          <p:nvPr/>
        </p:nvSpPr>
        <p:spPr>
          <a:xfrm>
            <a:off x="446400" y="1133428"/>
            <a:ext cx="2948441" cy="1589408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headEnd type="none" w="sm" len="sm"/>
            <a:tailEnd type="none" w="sm" len="sm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101275" tIns="101275" rIns="101275" bIns="101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b="1"/>
              <a:t>Drop-out / Disengagement</a:t>
            </a:r>
            <a:endParaRPr lang="en-ZA" b="1">
              <a:cs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ZA" b="1">
              <a:cs typeface="Arial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ZA" sz="1600"/>
              <a:t>Regular Office Hours</a:t>
            </a:r>
            <a:endParaRPr lang="en-ZA" sz="1600">
              <a:cs typeface="Arial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ZA" sz="1600"/>
              <a:t>Encourage Collaboration</a:t>
            </a:r>
            <a:endParaRPr lang="en-ZA" sz="1600">
              <a:cs typeface="Arial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ZA" sz="1600"/>
              <a:t>Incentivise Participation</a:t>
            </a:r>
            <a:endParaRPr lang="en-ZA" sz="1600">
              <a:cs typeface="Arial"/>
            </a:endParaRPr>
          </a:p>
        </p:txBody>
      </p:sp>
      <p:sp>
        <p:nvSpPr>
          <p:cNvPr id="7" name="Google Shape;184;p29">
            <a:extLst>
              <a:ext uri="{FF2B5EF4-FFF2-40B4-BE49-F238E27FC236}">
                <a16:creationId xmlns:a16="http://schemas.microsoft.com/office/drawing/2014/main" id="{8B755AFA-C715-4210-A4B5-A9E659ABB8B2}"/>
              </a:ext>
            </a:extLst>
          </p:cNvPr>
          <p:cNvSpPr/>
          <p:nvPr/>
        </p:nvSpPr>
        <p:spPr>
          <a:xfrm>
            <a:off x="5524017" y="1133428"/>
            <a:ext cx="2948441" cy="1589408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headEnd type="none" w="sm" len="sm"/>
            <a:tailEnd type="none" w="sm" len="sm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wrap="square" lIns="101275" tIns="101275" rIns="101275" bIns="101275" anchor="ctr" anchorCtr="0">
            <a:noAutofit/>
          </a:bodyPr>
          <a:lstStyle/>
          <a:p>
            <a:pPr algn="ctr"/>
            <a:r>
              <a:rPr lang="en-ZA" b="1"/>
              <a:t>Confusion / Overwhelming</a:t>
            </a:r>
            <a:endParaRPr lang="en-ZA" b="1">
              <a:cs typeface="Arial"/>
            </a:endParaRPr>
          </a:p>
          <a:p>
            <a:pPr lvl="1"/>
            <a:endParaRPr lang="en-ZA" sz="1600">
              <a:cs typeface="Arial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ZA" sz="1600"/>
              <a:t>Community chat</a:t>
            </a:r>
            <a:endParaRPr lang="en-ZA" sz="1600">
              <a:cs typeface="Arial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ZA" sz="1600"/>
              <a:t>Advice &amp; Tips for online learning</a:t>
            </a:r>
            <a:endParaRPr lang="en-ZA" sz="1600">
              <a:cs typeface="Arial"/>
            </a:endParaRPr>
          </a:p>
        </p:txBody>
      </p:sp>
      <p:sp>
        <p:nvSpPr>
          <p:cNvPr id="13" name="Google Shape;184;p29">
            <a:extLst>
              <a:ext uri="{FF2B5EF4-FFF2-40B4-BE49-F238E27FC236}">
                <a16:creationId xmlns:a16="http://schemas.microsoft.com/office/drawing/2014/main" id="{14B44290-C30B-47FB-9966-6E589EFBB3CC}"/>
              </a:ext>
            </a:extLst>
          </p:cNvPr>
          <p:cNvSpPr/>
          <p:nvPr/>
        </p:nvSpPr>
        <p:spPr>
          <a:xfrm>
            <a:off x="3097779" y="2978132"/>
            <a:ext cx="2948441" cy="1438321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1" wrap="square" lIns="101275" tIns="101275" rIns="101275" bIns="101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b="1"/>
              <a:t>Life Happens</a:t>
            </a:r>
            <a:endParaRPr lang="en-ZA" b="1">
              <a:cs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ZA" b="1">
              <a:cs typeface="Arial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ZA" sz="1600"/>
              <a:t>Be understanding!</a:t>
            </a:r>
            <a:endParaRPr lang="en-ZA" sz="1600">
              <a:cs typeface="Arial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ZA" sz="1600"/>
              <a:t>Make it manageable!</a:t>
            </a:r>
            <a:endParaRPr lang="en-ZA" sz="1600">
              <a:cs typeface="Arial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ZA" sz="1600" b="1"/>
              <a:t>BE HUMAN</a:t>
            </a:r>
            <a:r>
              <a:rPr lang="en-ZA" sz="1600"/>
              <a:t>!!</a:t>
            </a:r>
            <a:endParaRPr lang="en-ZA" sz="1600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3118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354A24-628D-48C8-90C5-F81619DA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Implementation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254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2178" tIns="62178" rIns="62178" bIns="62178" anchor="ctr" anchorCtr="0">
            <a:noAutofit/>
          </a:bodyPr>
          <a:lstStyle/>
          <a:p>
            <a:r>
              <a:rPr lang="en-US" err="1"/>
              <a:t>bjohnston@ace-lab</a:t>
            </a:r>
            <a:r>
              <a:rPr lang="en-US"/>
              <a:t>:[~]$ </a:t>
            </a:r>
            <a:r>
              <a:rPr lang="en-US" b="1" err="1"/>
              <a:t>whoami</a:t>
            </a:r>
            <a:endParaRPr b="1"/>
          </a:p>
        </p:txBody>
      </p:sp>
      <p:sp>
        <p:nvSpPr>
          <p:cNvPr id="91" name="Google Shape;91;p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62178" tIns="62178" rIns="62178" bIns="62178" anchor="t" anchorCtr="0">
            <a:noAutofit/>
          </a:bodyPr>
          <a:lstStyle/>
          <a:p>
            <a:pPr marL="264160" indent="-108585">
              <a:spcBef>
                <a:spcPts val="490"/>
              </a:spcBef>
              <a:buNone/>
            </a:pPr>
            <a:r>
              <a:rPr lang="en-US" sz="1600" b="1"/>
              <a:t>HPC Recipient</a:t>
            </a:r>
            <a:endParaRPr lang="en-US" sz="1600"/>
          </a:p>
          <a:p>
            <a:pPr marL="621665" lvl="1" indent="-233045">
              <a:spcBef>
                <a:spcPts val="435"/>
              </a:spcBef>
              <a:buSzPts val="1800"/>
            </a:pPr>
            <a:r>
              <a:rPr lang="en-US" sz="1200" b="1"/>
              <a:t>Principal Technician, UKZN</a:t>
            </a:r>
            <a:br>
              <a:rPr lang="en-US" sz="1200"/>
            </a:br>
            <a:r>
              <a:rPr lang="en-US" sz="1200" i="1"/>
              <a:t>Research &amp; Advanced Computing</a:t>
            </a:r>
            <a:br>
              <a:rPr lang="en-US" sz="1200" i="1"/>
            </a:br>
            <a:r>
              <a:rPr lang="en-US" sz="1200" i="1"/>
              <a:t>May 2013 - May 2016</a:t>
            </a:r>
            <a:br>
              <a:rPr lang="en-US" sz="1200" i="1"/>
            </a:br>
            <a:br>
              <a:rPr lang="en-US" sz="1200" i="1"/>
            </a:br>
            <a:br>
              <a:rPr lang="en-US" sz="1200" i="1"/>
            </a:br>
            <a:endParaRPr lang="en-US" sz="1200" i="1"/>
          </a:p>
          <a:p>
            <a:pPr marL="621665" lvl="1" indent="-233045">
              <a:lnSpc>
                <a:spcPct val="114999"/>
              </a:lnSpc>
              <a:spcBef>
                <a:spcPts val="434"/>
              </a:spcBef>
              <a:buSzPts val="1800"/>
            </a:pPr>
            <a:endParaRPr lang="en-US" sz="1200" i="1"/>
          </a:p>
          <a:p>
            <a:pPr marL="621665" lvl="1" indent="-233045">
              <a:spcBef>
                <a:spcPts val="0"/>
              </a:spcBef>
              <a:buSzPts val="1800"/>
            </a:pPr>
            <a:r>
              <a:rPr lang="en-US" sz="1200" i="1"/>
              <a:t>192 core Sun HPC (Ranger chassis)</a:t>
            </a:r>
            <a:endParaRPr sz="1200" i="1"/>
          </a:p>
          <a:p>
            <a:pPr marL="932815" lvl="2" indent="-224155">
              <a:spcBef>
                <a:spcPts val="0"/>
              </a:spcBef>
            </a:pPr>
            <a:r>
              <a:rPr lang="en-US" sz="1050" i="1" err="1"/>
              <a:t>SysAdmin</a:t>
            </a:r>
            <a:r>
              <a:rPr lang="en-US" sz="1050" i="1"/>
              <a:t> Training</a:t>
            </a:r>
            <a:endParaRPr sz="1050" i="1"/>
          </a:p>
          <a:p>
            <a:pPr marL="932815" lvl="2" indent="-224155">
              <a:spcBef>
                <a:spcPts val="0"/>
              </a:spcBef>
            </a:pPr>
            <a:r>
              <a:rPr lang="en-US" sz="1050" i="1"/>
              <a:t>Student Cluster Competition</a:t>
            </a:r>
            <a:endParaRPr sz="1050" i="1"/>
          </a:p>
          <a:p>
            <a:pPr marL="932815" lvl="2" indent="-224155">
              <a:spcBef>
                <a:spcPts val="0"/>
              </a:spcBef>
            </a:pPr>
            <a:r>
              <a:rPr lang="en-US" sz="1050" i="1"/>
              <a:t>TACC &amp; SC’15</a:t>
            </a:r>
            <a:endParaRPr sz="1050" i="1"/>
          </a:p>
          <a:p>
            <a:pPr marL="264160" indent="-108585">
              <a:spcBef>
                <a:spcPts val="490"/>
              </a:spcBef>
              <a:buNone/>
            </a:pPr>
            <a:endParaRPr b="1"/>
          </a:p>
          <a:p>
            <a:pPr marL="264160" indent="-108585">
              <a:spcBef>
                <a:spcPts val="490"/>
              </a:spcBef>
              <a:buNone/>
            </a:pPr>
            <a:endParaRPr b="1"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62178" tIns="62178" rIns="62178" bIns="62178" anchor="t" anchorCtr="0">
            <a:noAutofit/>
          </a:bodyPr>
          <a:lstStyle/>
          <a:p>
            <a:pPr marL="264160" indent="-108585">
              <a:spcBef>
                <a:spcPts val="490"/>
              </a:spcBef>
              <a:buNone/>
            </a:pPr>
            <a:r>
              <a:rPr lang="en-US" sz="1768" b="1"/>
              <a:t>HPC Project Lead</a:t>
            </a:r>
          </a:p>
          <a:p>
            <a:pPr marL="621665" lvl="1" indent="-233045">
              <a:spcBef>
                <a:spcPts val="435"/>
              </a:spcBef>
              <a:buSzPts val="1800"/>
            </a:pPr>
            <a:r>
              <a:rPr lang="en-US" sz="1200" b="1"/>
              <a:t>Senior HPC Technologist, CHPC</a:t>
            </a:r>
            <a:endParaRPr lang="en-US" sz="1200" i="1"/>
          </a:p>
          <a:p>
            <a:pPr lvl="1">
              <a:lnSpc>
                <a:spcPct val="114999"/>
              </a:lnSpc>
              <a:spcBef>
                <a:spcPts val="434"/>
              </a:spcBef>
              <a:buSzPts val="1800"/>
            </a:pPr>
            <a:r>
              <a:rPr lang="en-US" sz="1200" i="1"/>
              <a:t>Project Lead: HPC Ecosystems</a:t>
            </a:r>
          </a:p>
          <a:p>
            <a:pPr lvl="1">
              <a:lnSpc>
                <a:spcPct val="114999"/>
              </a:lnSpc>
              <a:spcBef>
                <a:spcPts val="434"/>
              </a:spcBef>
              <a:buSzPts val="1800"/>
            </a:pPr>
            <a:r>
              <a:rPr lang="en-US" sz="1200" i="1"/>
              <a:t>ACE Lab</a:t>
            </a:r>
          </a:p>
          <a:p>
            <a:pPr lvl="1">
              <a:lnSpc>
                <a:spcPct val="114999"/>
              </a:lnSpc>
              <a:spcBef>
                <a:spcPts val="434"/>
              </a:spcBef>
              <a:buSzPts val="1800"/>
            </a:pPr>
            <a:r>
              <a:rPr lang="en-US" sz="1200" i="1"/>
              <a:t>June 2016 – present</a:t>
            </a:r>
            <a:br>
              <a:rPr lang="en-US" sz="1200" i="1"/>
            </a:br>
            <a:endParaRPr lang="en-US" sz="1200" i="1"/>
          </a:p>
          <a:p>
            <a:pPr marL="621665" lvl="1" indent="-233045">
              <a:spcBef>
                <a:spcPts val="435"/>
              </a:spcBef>
              <a:buSzPts val="1800"/>
            </a:pPr>
            <a:r>
              <a:rPr lang="en-US" sz="1224" b="1"/>
              <a:t>MS Computer Science </a:t>
            </a:r>
            <a:br>
              <a:rPr lang="en-US" sz="1224" b="1"/>
            </a:br>
            <a:r>
              <a:rPr lang="en-US" sz="1224" b="1"/>
              <a:t>(Computing Systems)</a:t>
            </a:r>
            <a:br>
              <a:rPr lang="en-US" sz="1224" b="1"/>
            </a:br>
            <a:r>
              <a:rPr lang="en-US" sz="1224" i="1"/>
              <a:t>Georgia Tech, USA</a:t>
            </a:r>
            <a:br>
              <a:rPr lang="en-US" sz="1224" i="1"/>
            </a:br>
            <a:r>
              <a:rPr lang="en-US" sz="1224" i="1"/>
              <a:t>OMSCS </a:t>
            </a:r>
            <a:r>
              <a:rPr lang="en-US" sz="1224" i="1" err="1"/>
              <a:t>Programme</a:t>
            </a:r>
            <a:endParaRPr lang="en-US" sz="1224" b="1" i="1">
              <a:solidFill>
                <a:srgbClr val="FF0000"/>
              </a:solidFill>
            </a:endParaRPr>
          </a:p>
          <a:p>
            <a:pPr marL="621665" lvl="1" indent="-233045">
              <a:spcBef>
                <a:spcPts val="435"/>
              </a:spcBef>
              <a:buSzPts val="1800"/>
            </a:pPr>
            <a:endParaRPr lang="en-US" sz="1224" b="1" i="1">
              <a:solidFill>
                <a:srgbClr val="FF0000"/>
              </a:solidFill>
            </a:endParaRPr>
          </a:p>
          <a:p>
            <a:pPr marL="388620" lvl="1" indent="0">
              <a:spcBef>
                <a:spcPts val="435"/>
              </a:spcBef>
              <a:buSzPts val="1800"/>
              <a:buNone/>
            </a:pPr>
            <a:endParaRPr b="1"/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0" y="2333564"/>
            <a:ext cx="1209478" cy="47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14;p21">
            <a:extLst>
              <a:ext uri="{FF2B5EF4-FFF2-40B4-BE49-F238E27FC236}">
                <a16:creationId xmlns:a16="http://schemas.microsoft.com/office/drawing/2014/main" id="{A716262A-2C3B-4F5A-81F2-D4C67C84D3E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7778" y="1672682"/>
            <a:ext cx="1344421" cy="215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961F89F6-3F8E-4EC9-9AFE-F94B6C013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5194" y="2582825"/>
            <a:ext cx="559389" cy="55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D8CF27C0-065C-43DA-8A29-D8FA3A4D8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587" y="2856526"/>
            <a:ext cx="1525631" cy="67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FCD587-8A43-1EDF-D7F6-CF79BA7681D8}"/>
              </a:ext>
            </a:extLst>
          </p:cNvPr>
          <p:cNvSpPr txBox="1"/>
          <p:nvPr/>
        </p:nvSpPr>
        <p:spPr>
          <a:xfrm>
            <a:off x="3017089" y="4046867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rgbClr val="595959"/>
                </a:solidFill>
              </a:rPr>
              <a:t>“Dear </a:t>
            </a:r>
            <a:r>
              <a:rPr lang="en-US" sz="2800" b="1" err="1">
                <a:solidFill>
                  <a:srgbClr val="595959"/>
                </a:solidFill>
                <a:highlight>
                  <a:srgbClr val="FFFF00"/>
                </a:highlight>
              </a:rPr>
              <a:t>Br</a:t>
            </a:r>
            <a:r>
              <a:rPr lang="en-US" sz="2800" b="1" u="sng" err="1">
                <a:solidFill>
                  <a:srgbClr val="595959"/>
                </a:solidFill>
                <a:highlight>
                  <a:srgbClr val="FFFF00"/>
                </a:highlight>
              </a:rPr>
              <a:t>Y</a:t>
            </a:r>
            <a:r>
              <a:rPr lang="en-US" sz="2800" b="1" err="1">
                <a:solidFill>
                  <a:srgbClr val="595959"/>
                </a:solidFill>
                <a:highlight>
                  <a:srgbClr val="FFFF00"/>
                </a:highlight>
              </a:rPr>
              <a:t>an</a:t>
            </a:r>
            <a:r>
              <a:rPr lang="en-US" sz="2800" b="1">
                <a:solidFill>
                  <a:srgbClr val="595959"/>
                </a:solidFill>
              </a:rPr>
              <a:t>”</a:t>
            </a:r>
            <a:r>
              <a:rPr lang="en-US" sz="2800">
                <a:solidFill>
                  <a:srgbClr val="595959"/>
                </a:solidFill>
                <a:cs typeface="Arial"/>
              </a:rPr>
              <a:t>​</a:t>
            </a:r>
            <a:endParaRPr lang="en-US" sz="28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9746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2EC33-264B-400E-B753-BF23C4E3D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131D6-121A-20BC-8315-875684E840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14999"/>
              </a:lnSpc>
              <a:buNone/>
            </a:pPr>
            <a:r>
              <a:rPr lang="en-US" sz="1400" b="1"/>
              <a:t>Accessible</a:t>
            </a:r>
          </a:p>
          <a:p>
            <a:pPr>
              <a:lnSpc>
                <a:spcPct val="114999"/>
              </a:lnSpc>
            </a:pPr>
            <a:r>
              <a:rPr lang="en-US" sz="1400"/>
              <a:t>Downloadable</a:t>
            </a:r>
          </a:p>
          <a:p>
            <a:pPr>
              <a:lnSpc>
                <a:spcPct val="114999"/>
              </a:lnSpc>
            </a:pPr>
            <a:r>
              <a:rPr lang="en-US" sz="1400"/>
              <a:t>Zero-rated</a:t>
            </a:r>
          </a:p>
          <a:p>
            <a:pPr>
              <a:lnSpc>
                <a:spcPct val="114999"/>
              </a:lnSpc>
            </a:pPr>
            <a:r>
              <a:rPr lang="en-US" sz="1400"/>
              <a:t>Captions</a:t>
            </a:r>
            <a:br>
              <a:rPr lang="en-US" sz="1400"/>
            </a:br>
            <a:endParaRPr lang="en-US" sz="1400"/>
          </a:p>
          <a:p>
            <a:pPr marL="114300" indent="0">
              <a:lnSpc>
                <a:spcPct val="114999"/>
              </a:lnSpc>
              <a:buNone/>
            </a:pPr>
            <a:r>
              <a:rPr lang="en-US" sz="1400" b="1" err="1"/>
              <a:t>Replayable</a:t>
            </a:r>
            <a:endParaRPr lang="en-US" sz="1400" b="1"/>
          </a:p>
          <a:p>
            <a:pPr marL="114300" indent="0">
              <a:lnSpc>
                <a:spcPct val="114999"/>
              </a:lnSpc>
              <a:buNone/>
            </a:pPr>
            <a:endParaRPr lang="en-US" sz="1400"/>
          </a:p>
          <a:p>
            <a:pPr marL="114300" indent="0">
              <a:lnSpc>
                <a:spcPct val="114999"/>
              </a:lnSpc>
              <a:buNone/>
            </a:pPr>
            <a:r>
              <a:rPr lang="en-US" sz="1400" b="1"/>
              <a:t>Compatible</a:t>
            </a:r>
          </a:p>
          <a:p>
            <a:pPr>
              <a:lnSpc>
                <a:spcPct val="114999"/>
              </a:lnSpc>
            </a:pPr>
            <a:endParaRPr lang="en-US" sz="1400"/>
          </a:p>
          <a:p>
            <a:pPr marL="114300" indent="0">
              <a:lnSpc>
                <a:spcPct val="114999"/>
              </a:lnSpc>
              <a:buNone/>
            </a:pPr>
            <a:r>
              <a:rPr lang="en-US" sz="1400" b="1"/>
              <a:t>User Friendly</a:t>
            </a:r>
          </a:p>
          <a:p>
            <a:pPr marL="114300" indent="0">
              <a:lnSpc>
                <a:spcPct val="114999"/>
              </a:lnSpc>
              <a:buNone/>
            </a:pPr>
            <a:endParaRPr lang="en-US" sz="1400"/>
          </a:p>
          <a:p>
            <a:pPr marL="114300" indent="0">
              <a:lnSpc>
                <a:spcPct val="114999"/>
              </a:lnSpc>
              <a:buNone/>
            </a:pPr>
            <a:r>
              <a:rPr lang="en-US" sz="1400" b="1"/>
              <a:t>Flexible</a:t>
            </a:r>
          </a:p>
          <a:p>
            <a:pPr marL="400050" indent="-285750">
              <a:lnSpc>
                <a:spcPct val="114999"/>
              </a:lnSpc>
              <a:buChar char="•"/>
            </a:pPr>
            <a:r>
              <a:rPr lang="en-US" sz="1400"/>
              <a:t>On Demand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DD5C5A-4395-9785-7039-2FAD719728A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7EA6896-1C5B-FED2-8AE5-E81D475BE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600" y="1111189"/>
            <a:ext cx="6008433" cy="293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89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2EC33-264B-400E-B753-BF23C4E3D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Virtual Labs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131D6-121A-20BC-8315-875684E840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14999"/>
              </a:lnSpc>
              <a:buNone/>
            </a:pPr>
            <a:r>
              <a:rPr lang="en-US" sz="1200" b="1"/>
              <a:t>Accessible</a:t>
            </a:r>
          </a:p>
          <a:p>
            <a:pPr>
              <a:lnSpc>
                <a:spcPct val="114999"/>
              </a:lnSpc>
            </a:pPr>
            <a:r>
              <a:rPr lang="en-US" sz="1200"/>
              <a:t>Off-line</a:t>
            </a:r>
          </a:p>
          <a:p>
            <a:pPr>
              <a:lnSpc>
                <a:spcPct val="114999"/>
              </a:lnSpc>
            </a:pPr>
            <a:r>
              <a:rPr lang="en-US" sz="1200"/>
              <a:t>Opensource (GitLab)</a:t>
            </a:r>
          </a:p>
          <a:p>
            <a:pPr>
              <a:lnSpc>
                <a:spcPct val="114999"/>
              </a:lnSpc>
            </a:pPr>
            <a:r>
              <a:rPr lang="en-US" sz="1200"/>
              <a:t>Low Resource Requirement</a:t>
            </a:r>
            <a:br>
              <a:rPr lang="en-US" sz="1200"/>
            </a:br>
            <a:endParaRPr lang="en-US" sz="1200"/>
          </a:p>
          <a:p>
            <a:pPr marL="114300" indent="0">
              <a:lnSpc>
                <a:spcPct val="114999"/>
              </a:lnSpc>
              <a:buNone/>
            </a:pPr>
            <a:r>
              <a:rPr lang="en-US" sz="1200" b="1" err="1"/>
              <a:t>Replayable</a:t>
            </a:r>
            <a:endParaRPr lang="en-US" sz="1200" b="1"/>
          </a:p>
          <a:p>
            <a:pPr marL="114300" indent="0">
              <a:lnSpc>
                <a:spcPct val="114999"/>
              </a:lnSpc>
              <a:buNone/>
            </a:pPr>
            <a:endParaRPr lang="en-US" sz="1200"/>
          </a:p>
          <a:p>
            <a:pPr marL="114300" indent="0">
              <a:lnSpc>
                <a:spcPct val="114999"/>
              </a:lnSpc>
              <a:buNone/>
            </a:pPr>
            <a:r>
              <a:rPr lang="en-US" sz="1200" b="1"/>
              <a:t>Compatible</a:t>
            </a:r>
          </a:p>
          <a:p>
            <a:pPr marL="400050" indent="-285750">
              <a:lnSpc>
                <a:spcPct val="114999"/>
              </a:lnSpc>
              <a:buChar char="•"/>
            </a:pPr>
            <a:r>
              <a:rPr lang="en-US" sz="1200"/>
              <a:t>VirtualBox</a:t>
            </a:r>
          </a:p>
          <a:p>
            <a:pPr>
              <a:lnSpc>
                <a:spcPct val="114999"/>
              </a:lnSpc>
            </a:pPr>
            <a:endParaRPr lang="en-US" sz="1200"/>
          </a:p>
          <a:p>
            <a:pPr marL="114300" indent="0">
              <a:lnSpc>
                <a:spcPct val="114999"/>
              </a:lnSpc>
              <a:buNone/>
            </a:pPr>
            <a:r>
              <a:rPr lang="en-US" sz="1200" b="1"/>
              <a:t>User Friendly</a:t>
            </a:r>
          </a:p>
          <a:p>
            <a:pPr marL="400050" indent="-285750">
              <a:lnSpc>
                <a:spcPct val="114999"/>
              </a:lnSpc>
              <a:buChar char="•"/>
            </a:pPr>
            <a:r>
              <a:rPr lang="en-US" sz="1200"/>
              <a:t>YMMV :-)</a:t>
            </a:r>
          </a:p>
          <a:p>
            <a:pPr marL="114300" indent="0">
              <a:lnSpc>
                <a:spcPct val="114999"/>
              </a:lnSpc>
              <a:buNone/>
            </a:pPr>
            <a:endParaRPr lang="en-US" sz="1200"/>
          </a:p>
          <a:p>
            <a:pPr marL="114300" indent="0">
              <a:lnSpc>
                <a:spcPct val="114999"/>
              </a:lnSpc>
              <a:buNone/>
            </a:pPr>
            <a:r>
              <a:rPr lang="en-US" sz="1200" b="1"/>
              <a:t>Flexible</a:t>
            </a:r>
          </a:p>
          <a:p>
            <a:pPr marL="400050" indent="-285750">
              <a:lnSpc>
                <a:spcPct val="114999"/>
              </a:lnSpc>
              <a:buChar char="•"/>
            </a:pPr>
            <a:r>
              <a:rPr lang="en-US" sz="1200"/>
              <a:t>On Demand</a:t>
            </a:r>
          </a:p>
          <a:p>
            <a:pPr marL="400050" indent="-285750">
              <a:lnSpc>
                <a:spcPct val="114999"/>
              </a:lnSpc>
              <a:buChar char="•"/>
            </a:pPr>
            <a:r>
              <a:rPr lang="en-US" sz="1200"/>
              <a:t>Transferable to Production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DD5C5A-4395-9785-7039-2FAD719728A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4BC6F54-A466-29D7-D554-436241607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734" y="1319239"/>
            <a:ext cx="5466644" cy="308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166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2EC33-264B-400E-B753-BF23C4E3D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Formal Workshops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131D6-121A-20BC-8315-875684E840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14999"/>
              </a:lnSpc>
              <a:buNone/>
            </a:pPr>
            <a:r>
              <a:rPr lang="en-US" sz="1200" b="1"/>
              <a:t>Accessible</a:t>
            </a:r>
          </a:p>
          <a:p>
            <a:pPr>
              <a:lnSpc>
                <a:spcPct val="114999"/>
              </a:lnSpc>
            </a:pPr>
            <a:r>
              <a:rPr lang="en-US" sz="1200"/>
              <a:t>FREE</a:t>
            </a:r>
            <a:br>
              <a:rPr lang="en-US" sz="1200"/>
            </a:br>
            <a:endParaRPr lang="en-US" sz="1200"/>
          </a:p>
          <a:p>
            <a:pPr marL="114300" indent="0">
              <a:lnSpc>
                <a:spcPct val="114999"/>
              </a:lnSpc>
              <a:buNone/>
            </a:pPr>
            <a:r>
              <a:rPr lang="en-US" sz="1200" b="1" err="1"/>
              <a:t>Replayable</a:t>
            </a:r>
            <a:endParaRPr lang="en-US" sz="1200" b="1"/>
          </a:p>
          <a:p>
            <a:pPr>
              <a:lnSpc>
                <a:spcPct val="114999"/>
              </a:lnSpc>
              <a:buChar char="•"/>
            </a:pPr>
            <a:r>
              <a:rPr lang="en-US" sz="1200"/>
              <a:t>Quarterly :)</a:t>
            </a:r>
            <a:endParaRPr lang="en-US" sz="1200" b="1"/>
          </a:p>
          <a:p>
            <a:pPr marL="114300" indent="0">
              <a:lnSpc>
                <a:spcPct val="114999"/>
              </a:lnSpc>
              <a:buNone/>
            </a:pPr>
            <a:endParaRPr lang="en-US" sz="1200"/>
          </a:p>
          <a:p>
            <a:pPr marL="114300" indent="0">
              <a:lnSpc>
                <a:spcPct val="114999"/>
              </a:lnSpc>
              <a:buNone/>
            </a:pPr>
            <a:r>
              <a:rPr lang="en-US" sz="1200" b="1"/>
              <a:t>Compatible</a:t>
            </a:r>
          </a:p>
          <a:p>
            <a:pPr marL="400050" indent="-285750">
              <a:lnSpc>
                <a:spcPct val="114999"/>
              </a:lnSpc>
              <a:buChar char="•"/>
            </a:pPr>
            <a:r>
              <a:rPr lang="en-US" sz="1200"/>
              <a:t>Web-clients</a:t>
            </a:r>
            <a:endParaRPr lang="en-US"/>
          </a:p>
          <a:p>
            <a:pPr>
              <a:lnSpc>
                <a:spcPct val="114999"/>
              </a:lnSpc>
            </a:pPr>
            <a:endParaRPr lang="en-US" sz="1200"/>
          </a:p>
          <a:p>
            <a:pPr marL="114300" indent="0">
              <a:lnSpc>
                <a:spcPct val="114999"/>
              </a:lnSpc>
              <a:buNone/>
            </a:pPr>
            <a:r>
              <a:rPr lang="en-US" sz="1200" b="1"/>
              <a:t>User Friendly</a:t>
            </a:r>
          </a:p>
          <a:p>
            <a:pPr marL="400050" indent="-285750">
              <a:lnSpc>
                <a:spcPct val="114999"/>
              </a:lnSpc>
              <a:buChar char="•"/>
            </a:pPr>
            <a:r>
              <a:rPr lang="en-US" sz="1200"/>
              <a:t>YMMV :-)</a:t>
            </a:r>
          </a:p>
          <a:p>
            <a:pPr marL="114300" indent="0">
              <a:lnSpc>
                <a:spcPct val="114999"/>
              </a:lnSpc>
              <a:buNone/>
            </a:pPr>
            <a:endParaRPr lang="en-US" sz="1200"/>
          </a:p>
          <a:p>
            <a:pPr marL="114300" indent="0">
              <a:lnSpc>
                <a:spcPct val="114999"/>
              </a:lnSpc>
              <a:buNone/>
            </a:pPr>
            <a:r>
              <a:rPr lang="en-US" sz="1200" b="1"/>
              <a:t>Flexible</a:t>
            </a:r>
          </a:p>
          <a:p>
            <a:pPr>
              <a:lnSpc>
                <a:spcPct val="114999"/>
              </a:lnSpc>
              <a:buChar char="•"/>
            </a:pPr>
            <a:r>
              <a:rPr lang="en-US" sz="1200"/>
              <a:t>LMS and Slack</a:t>
            </a:r>
          </a:p>
          <a:p>
            <a:pPr>
              <a:lnSpc>
                <a:spcPct val="114999"/>
              </a:lnSpc>
              <a:buChar char="•"/>
            </a:pPr>
            <a:r>
              <a:rPr lang="en-US" sz="1200"/>
              <a:t>1-2 weeks for 15 hours of 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DD5C5A-4395-9785-7039-2FAD719728A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F40DF3B-16E9-2606-2754-C186E9A59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345" y="1150691"/>
            <a:ext cx="3723923" cy="1755562"/>
          </a:xfrm>
          <a:prstGeom prst="rect">
            <a:avLst/>
          </a:prstGeom>
        </p:spPr>
      </p:pic>
      <p:pic>
        <p:nvPicPr>
          <p:cNvPr id="7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EC8A962-836A-E162-D2FA-77E8B5D45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122" y="3055507"/>
            <a:ext cx="2743200" cy="151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87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126A7-D60A-2F06-0FAC-003AD41EEE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FEEDBACK:</a:t>
            </a:r>
          </a:p>
          <a:p>
            <a:r>
              <a:rPr lang="en-US" dirty="0"/>
              <a:t>YOU ARE NOT YOUR USER!</a:t>
            </a:r>
          </a:p>
        </p:txBody>
      </p:sp>
    </p:spTree>
    <p:extLst>
      <p:ext uri="{BB962C8B-B14F-4D97-AF65-F5344CB8AC3E}">
        <p14:creationId xmlns:p14="http://schemas.microsoft.com/office/powerpoint/2010/main" val="3090013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2178" tIns="62178" rIns="62178" bIns="62178" anchor="ctr" anchorCtr="0">
            <a:noAutofit/>
          </a:bodyPr>
          <a:lstStyle/>
          <a:p>
            <a:r>
              <a:rPr lang="en-US"/>
              <a:t>HPC Ecosystems Project – </a:t>
            </a:r>
            <a:r>
              <a:rPr lang="en-ZA"/>
              <a:t>DO IT!</a:t>
            </a:r>
            <a:endParaRPr/>
          </a:p>
        </p:txBody>
      </p:sp>
      <p:sp>
        <p:nvSpPr>
          <p:cNvPr id="266" name="Google Shape;266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70577" tIns="35280" rIns="70577" bIns="35280" anchor="ctr" anchorCtr="0">
            <a:noAutofit/>
          </a:bodyPr>
          <a:lstStyle/>
          <a:p>
            <a:fld id="{00000000-1234-1234-1234-123412341234}" type="slidenum">
              <a:rPr lang="en-US"/>
              <a:pPr/>
              <a:t>24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2B3C13-7815-47C4-72AE-ACD490366B38}"/>
              </a:ext>
            </a:extLst>
          </p:cNvPr>
          <p:cNvSpPr txBox="1"/>
          <p:nvPr/>
        </p:nvSpPr>
        <p:spPr>
          <a:xfrm>
            <a:off x="434622" y="1047750"/>
            <a:ext cx="5577416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  <a:hlinkClick r:id="rId3"/>
              </a:rPr>
              <a:t>OpenHPC 101 (hpc-ecosystems.gitlab.io)</a:t>
            </a: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  <a:hlinkClick r:id="rId4"/>
              </a:rPr>
              <a:t>YouTube: </a:t>
            </a:r>
            <a:r>
              <a:rPr lang="en-US">
                <a:ea typeface="+mn-lt"/>
                <a:cs typeface="+mn-lt"/>
                <a:hlinkClick r:id="rId4"/>
              </a:rPr>
              <a:t>'hpc ecosystems 101 openhpc'</a:t>
            </a: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HPC Ecosystems Slack:</a:t>
            </a:r>
          </a:p>
          <a:p>
            <a:r>
              <a:rPr lang="en-US">
                <a:ea typeface="+mn-lt"/>
                <a:cs typeface="+mn-lt"/>
                <a:hlinkClick r:id="rId5"/>
              </a:rPr>
              <a:t>https://tinyurl.com/sighpc-join-ecosystems-slack</a:t>
            </a:r>
            <a:r>
              <a:rPr lang="en-US">
                <a:ea typeface="+mn-lt"/>
                <a:cs typeface="+mn-lt"/>
              </a:rPr>
              <a:t> </a:t>
            </a:r>
            <a:endParaRPr lang="en-US"/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HPC Ecosystems Google Group:</a:t>
            </a:r>
          </a:p>
          <a:p>
            <a:r>
              <a:rPr lang="en-US">
                <a:ea typeface="+mn-lt"/>
                <a:cs typeface="+mn-lt"/>
                <a:hlinkClick r:id="rId6"/>
              </a:rPr>
              <a:t>http://tinyurl.com/SADC-HPC-Apply</a:t>
            </a:r>
            <a:r>
              <a:rPr lang="en-US">
                <a:ea typeface="+mn-lt"/>
                <a:cs typeface="+mn-lt"/>
              </a:rPr>
              <a:t> </a:t>
            </a: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NICIS CHPC Events:</a:t>
            </a:r>
          </a:p>
          <a:p>
            <a:r>
              <a:rPr lang="en-US">
                <a:ea typeface="+mn-lt"/>
                <a:cs typeface="+mn-lt"/>
                <a:hlinkClick r:id="rId7"/>
              </a:rPr>
              <a:t>events.chpc.ac.za</a:t>
            </a:r>
            <a:endParaRPr lang="en-US"/>
          </a:p>
        </p:txBody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B357AF7-DD95-4D10-95A1-4BFEA73C51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8511" y="1081572"/>
            <a:ext cx="2743200" cy="2006689"/>
          </a:xfrm>
          <a:prstGeom prst="rect">
            <a:avLst/>
          </a:prstGeom>
        </p:spPr>
      </p:pic>
      <p:pic>
        <p:nvPicPr>
          <p:cNvPr id="4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CFE6673E-5E2C-CE46-C766-5D8E3AE69E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8511" y="3327399"/>
            <a:ext cx="2743200" cy="122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467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>
            <a:spLocks noGrp="1"/>
          </p:cNvSpPr>
          <p:nvPr>
            <p:ph type="title"/>
          </p:nvPr>
        </p:nvSpPr>
        <p:spPr>
          <a:xfrm>
            <a:off x="1185121" y="445025"/>
            <a:ext cx="6773804" cy="572713"/>
          </a:xfrm>
          <a:prstGeom prst="rect">
            <a:avLst/>
          </a:prstGeom>
        </p:spPr>
        <p:txBody>
          <a:bodyPr spcFirstLastPara="1" wrap="square" lIns="62178" tIns="62178" rIns="62178" bIns="62178" anchor="ctr" anchorCtr="0">
            <a:noAutofit/>
          </a:bodyPr>
          <a:lstStyle/>
          <a:p>
            <a:pPr algn="ctr"/>
            <a:r>
              <a:rPr lang="en-US"/>
              <a:t>HPC Ecosystems Project - </a:t>
            </a:r>
            <a:endParaRPr/>
          </a:p>
          <a:p>
            <a:pPr algn="ctr"/>
            <a:r>
              <a:rPr lang="en-US"/>
              <a:t>Acknowledgements</a:t>
            </a:r>
            <a:endParaRPr/>
          </a:p>
        </p:txBody>
      </p:sp>
      <p:sp>
        <p:nvSpPr>
          <p:cNvPr id="303" name="Google Shape;303;p36"/>
          <p:cNvSpPr txBox="1">
            <a:spLocks noGrp="1"/>
          </p:cNvSpPr>
          <p:nvPr>
            <p:ph type="sldNum" idx="4294967295"/>
          </p:nvPr>
        </p:nvSpPr>
        <p:spPr>
          <a:xfrm>
            <a:off x="7672800" y="4663217"/>
            <a:ext cx="436217" cy="393574"/>
          </a:xfrm>
          <a:prstGeom prst="rect">
            <a:avLst/>
          </a:prstGeom>
        </p:spPr>
        <p:txBody>
          <a:bodyPr spcFirstLastPara="1" wrap="square" lIns="70577" tIns="35280" rIns="70577" bIns="35280" anchor="ctr" anchorCtr="0">
            <a:noAutofit/>
          </a:bodyPr>
          <a:lstStyle/>
          <a:p>
            <a:fld id="{00000000-1234-1234-1234-123412341234}" type="slidenum">
              <a:rPr lang="en-US"/>
              <a:pPr/>
              <a:t>25</a:t>
            </a:fld>
            <a:endParaRPr/>
          </a:p>
        </p:txBody>
      </p:sp>
      <p:sp>
        <p:nvSpPr>
          <p:cNvPr id="304" name="Google Shape;304;p36"/>
          <p:cNvSpPr txBox="1">
            <a:spLocks noGrp="1"/>
          </p:cNvSpPr>
          <p:nvPr>
            <p:ph type="body" idx="1"/>
          </p:nvPr>
        </p:nvSpPr>
        <p:spPr>
          <a:xfrm>
            <a:off x="1185119" y="1350731"/>
            <a:ext cx="6773804" cy="3218169"/>
          </a:xfrm>
          <a:prstGeom prst="rect">
            <a:avLst/>
          </a:prstGeom>
        </p:spPr>
        <p:txBody>
          <a:bodyPr spcFirstLastPara="1" wrap="square" lIns="62178" tIns="62178" rIns="62178" bIns="62178" anchor="t" anchorCtr="0">
            <a:noAutofit/>
          </a:bodyPr>
          <a:lstStyle/>
          <a:p>
            <a:pPr marL="264160" indent="-229870">
              <a:spcBef>
                <a:spcPts val="490"/>
              </a:spcBef>
              <a:buSzPts val="2800"/>
            </a:pPr>
            <a:r>
              <a:rPr lang="en-US" sz="1904">
                <a:solidFill>
                  <a:srgbClr val="002060"/>
                </a:solidFill>
              </a:rPr>
              <a:t>HPC Ecosystems Project Team</a:t>
            </a:r>
          </a:p>
          <a:p>
            <a:pPr marL="264160" indent="-229870">
              <a:buSzPts val="2800"/>
            </a:pPr>
            <a:r>
              <a:rPr lang="en-US" sz="1904">
                <a:solidFill>
                  <a:srgbClr val="002060"/>
                </a:solidFill>
              </a:rPr>
              <a:t>HPC Ecosystems Project Community Partners</a:t>
            </a:r>
            <a:endParaRPr sz="1904">
              <a:solidFill>
                <a:srgbClr val="002060"/>
              </a:solidFill>
            </a:endParaRPr>
          </a:p>
          <a:p>
            <a:pPr marL="264160" indent="-229870">
              <a:buSzPts val="2800"/>
            </a:pPr>
            <a:r>
              <a:rPr lang="en-US" sz="1904">
                <a:solidFill>
                  <a:srgbClr val="002060"/>
                </a:solidFill>
              </a:rPr>
              <a:t>Texas Advanced Computing Center (TACC)</a:t>
            </a:r>
          </a:p>
          <a:p>
            <a:pPr marL="264160" indent="-229870">
              <a:buClr>
                <a:srgbClr val="000000"/>
              </a:buClr>
              <a:buSzPts val="2800"/>
            </a:pPr>
            <a:r>
              <a:rPr lang="en-US" sz="1900">
                <a:solidFill>
                  <a:srgbClr val="002060"/>
                </a:solidFill>
              </a:rPr>
              <a:t>University of Cambridge</a:t>
            </a:r>
            <a:endParaRPr lang="en-ZA" sz="1904">
              <a:solidFill>
                <a:srgbClr val="002060"/>
              </a:solidFill>
            </a:endParaRPr>
          </a:p>
          <a:p>
            <a:pPr marL="264160" indent="-229870">
              <a:lnSpc>
                <a:spcPct val="114999"/>
              </a:lnSpc>
              <a:buClr>
                <a:srgbClr val="000000"/>
              </a:buClr>
              <a:buSzPts val="2800"/>
            </a:pPr>
            <a:r>
              <a:rPr lang="en-US" sz="1900">
                <a:solidFill>
                  <a:srgbClr val="002060"/>
                </a:solidFill>
              </a:rPr>
              <a:t>STEM-Trek</a:t>
            </a:r>
            <a:endParaRPr lang="en-ZA" sz="1900">
              <a:solidFill>
                <a:srgbClr val="002060"/>
              </a:solidFill>
            </a:endParaRPr>
          </a:p>
          <a:p>
            <a:pPr marL="264160" indent="-229870">
              <a:buClr>
                <a:srgbClr val="000000"/>
              </a:buClr>
              <a:buSzPts val="2800"/>
            </a:pPr>
            <a:r>
              <a:rPr lang="en-US" sz="1900">
                <a:solidFill>
                  <a:srgbClr val="002060"/>
                </a:solidFill>
              </a:rPr>
              <a:t>EPCC &amp; PRACE</a:t>
            </a:r>
            <a:endParaRPr lang="en-US"/>
          </a:p>
          <a:p>
            <a:pPr marL="264160" indent="-229870">
              <a:buClr>
                <a:srgbClr val="000000"/>
              </a:buClr>
              <a:buSzPts val="2800"/>
            </a:pPr>
            <a:r>
              <a:rPr lang="en-US" sz="1904" err="1">
                <a:solidFill>
                  <a:srgbClr val="002060"/>
                </a:solidFill>
              </a:rPr>
              <a:t>OpenHPC</a:t>
            </a:r>
            <a:endParaRPr lang="en-US" sz="1904">
              <a:solidFill>
                <a:srgbClr val="002060"/>
              </a:solidFill>
            </a:endParaRPr>
          </a:p>
          <a:p>
            <a:pPr marL="264160" indent="-229870">
              <a:buClr>
                <a:srgbClr val="000000"/>
              </a:buClr>
              <a:buSzPts val="2800"/>
            </a:pPr>
            <a:endParaRPr lang="en-US" sz="1900">
              <a:solidFill>
                <a:srgbClr val="002060"/>
              </a:solidFill>
            </a:endParaRPr>
          </a:p>
        </p:txBody>
      </p:sp>
      <p:pic>
        <p:nvPicPr>
          <p:cNvPr id="5" name="Google Shape;978;p102">
            <a:extLst>
              <a:ext uri="{FF2B5EF4-FFF2-40B4-BE49-F238E27FC236}">
                <a16:creationId xmlns:a16="http://schemas.microsoft.com/office/drawing/2014/main" id="{C71D4631-FCC3-489A-9AD7-A03A4359C3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8611" y="2831909"/>
            <a:ext cx="2212521" cy="22248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9181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Obama Mic Drop GIF - Obama MicDrop LargarOMicrofone GIFs">
            <a:extLst>
              <a:ext uri="{FF2B5EF4-FFF2-40B4-BE49-F238E27FC236}">
                <a16:creationId xmlns:a16="http://schemas.microsoft.com/office/drawing/2014/main" id="{F3C02770-6864-44D1-9FC8-172D8259F22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988" y="4013512"/>
            <a:ext cx="2461072" cy="112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7" name="Google Shape;437;p51"/>
          <p:cNvSpPr txBox="1">
            <a:spLocks noGrp="1"/>
          </p:cNvSpPr>
          <p:nvPr>
            <p:ph type="subTitle" idx="1"/>
          </p:nvPr>
        </p:nvSpPr>
        <p:spPr>
          <a:xfrm>
            <a:off x="2425500" y="459238"/>
            <a:ext cx="4293000" cy="8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17375E"/>
                </a:solidFill>
              </a:rPr>
              <a:t>THANK YOU!</a:t>
            </a:r>
            <a:br>
              <a:rPr lang="en" sz="3900">
                <a:solidFill>
                  <a:srgbClr val="17375E"/>
                </a:solidFill>
              </a:rPr>
            </a:br>
            <a:r>
              <a:rPr lang="en" sz="3900">
                <a:solidFill>
                  <a:srgbClr val="17375E"/>
                </a:solidFill>
              </a:rPr>
              <a:t>(and stay safe)</a:t>
            </a:r>
            <a:endParaRPr sz="3900">
              <a:solidFill>
                <a:srgbClr val="17375E"/>
              </a:solidFill>
            </a:endParaRPr>
          </a:p>
        </p:txBody>
      </p:sp>
      <p:sp>
        <p:nvSpPr>
          <p:cNvPr id="438" name="Google Shape;438;p51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51"/>
          <p:cNvSpPr txBox="1">
            <a:spLocks noGrp="1"/>
          </p:cNvSpPr>
          <p:nvPr>
            <p:ph type="subTitle" idx="4294967295"/>
          </p:nvPr>
        </p:nvSpPr>
        <p:spPr>
          <a:xfrm>
            <a:off x="2425700" y="3706813"/>
            <a:ext cx="4292600" cy="6492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17375E"/>
                </a:solidFill>
              </a:rPr>
              <a:t>bjohnston@csir.co.za</a:t>
            </a:r>
            <a:endParaRPr sz="2900">
              <a:solidFill>
                <a:srgbClr val="17375E"/>
              </a:solidFill>
            </a:endParaRPr>
          </a:p>
        </p:txBody>
      </p:sp>
      <p:pic>
        <p:nvPicPr>
          <p:cNvPr id="439" name="Google Shape;43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5901" y="1973937"/>
            <a:ext cx="2192199" cy="1388749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441" name="Google Shape;441;p51"/>
          <p:cNvPicPr preferRelativeResize="0"/>
          <p:nvPr/>
        </p:nvPicPr>
        <p:blipFill rotWithShape="1">
          <a:blip r:embed="rId5">
            <a:alphaModFix/>
          </a:blip>
          <a:srcRect l="13772" r="17366" b="40940"/>
          <a:stretch/>
        </p:blipFill>
        <p:spPr>
          <a:xfrm rot="-5400000">
            <a:off x="3070039" y="2430213"/>
            <a:ext cx="528650" cy="28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1"/>
          <p:cNvPicPr preferRelativeResize="0"/>
          <p:nvPr/>
        </p:nvPicPr>
        <p:blipFill rotWithShape="1">
          <a:blip r:embed="rId5">
            <a:alphaModFix/>
          </a:blip>
          <a:srcRect l="13772" r="17366" b="40940"/>
          <a:stretch/>
        </p:blipFill>
        <p:spPr>
          <a:xfrm rot="5400000">
            <a:off x="5545314" y="2430213"/>
            <a:ext cx="528650" cy="28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1"/>
          <p:cNvPicPr preferRelativeResize="0"/>
          <p:nvPr/>
        </p:nvPicPr>
        <p:blipFill rotWithShape="1">
          <a:blip r:embed="rId5">
            <a:alphaModFix/>
          </a:blip>
          <a:srcRect l="13772" r="17366" b="40940"/>
          <a:stretch/>
        </p:blipFill>
        <p:spPr>
          <a:xfrm>
            <a:off x="4307677" y="1690863"/>
            <a:ext cx="528650" cy="28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51"/>
          <p:cNvPicPr preferRelativeResize="0"/>
          <p:nvPr/>
        </p:nvPicPr>
        <p:blipFill rotWithShape="1">
          <a:blip r:embed="rId5">
            <a:alphaModFix/>
          </a:blip>
          <a:srcRect l="13772" r="17366" b="40940"/>
          <a:stretch/>
        </p:blipFill>
        <p:spPr>
          <a:xfrm rot="10800000">
            <a:off x="4307664" y="3362663"/>
            <a:ext cx="528650" cy="283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3974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09B53-301C-49C7-9A99-8E54E2F858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75F50B-7286-44EC-8490-8D8B4BBC3F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BBDFF-2128-42BD-A122-1CF861E0AD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BD0DCDD-7EEB-49D4-B0AC-6212653038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68"/>
          <a:stretch/>
        </p:blipFill>
        <p:spPr bwMode="auto">
          <a:xfrm>
            <a:off x="0" y="0"/>
            <a:ext cx="9144000" cy="450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FC7E24-CA80-4716-916B-F9FCDFC23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845" y="853340"/>
            <a:ext cx="3629813" cy="3648917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C4B494F-D9B1-4609-B68C-79EB9129E695}"/>
              </a:ext>
            </a:extLst>
          </p:cNvPr>
          <p:cNvSpPr/>
          <p:nvPr/>
        </p:nvSpPr>
        <p:spPr>
          <a:xfrm>
            <a:off x="4438511" y="3771066"/>
            <a:ext cx="1168029" cy="636234"/>
          </a:xfrm>
          <a:custGeom>
            <a:avLst/>
            <a:gdLst>
              <a:gd name="connsiteX0" fmla="*/ 0 w 1168029"/>
              <a:gd name="connsiteY0" fmla="*/ 318117 h 636234"/>
              <a:gd name="connsiteX1" fmla="*/ 584015 w 1168029"/>
              <a:gd name="connsiteY1" fmla="*/ 0 h 636234"/>
              <a:gd name="connsiteX2" fmla="*/ 1168030 w 1168029"/>
              <a:gd name="connsiteY2" fmla="*/ 318117 h 636234"/>
              <a:gd name="connsiteX3" fmla="*/ 584015 w 1168029"/>
              <a:gd name="connsiteY3" fmla="*/ 636234 h 636234"/>
              <a:gd name="connsiteX4" fmla="*/ 0 w 1168029"/>
              <a:gd name="connsiteY4" fmla="*/ 318117 h 636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029" h="636234" extrusionOk="0">
                <a:moveTo>
                  <a:pt x="0" y="318117"/>
                </a:moveTo>
                <a:cubicBezTo>
                  <a:pt x="-5198" y="136313"/>
                  <a:pt x="294489" y="-11987"/>
                  <a:pt x="584015" y="0"/>
                </a:cubicBezTo>
                <a:cubicBezTo>
                  <a:pt x="871449" y="19726"/>
                  <a:pt x="1217240" y="127742"/>
                  <a:pt x="1168030" y="318117"/>
                </a:cubicBezTo>
                <a:cubicBezTo>
                  <a:pt x="1128874" y="415740"/>
                  <a:pt x="900243" y="655884"/>
                  <a:pt x="584015" y="636234"/>
                </a:cubicBezTo>
                <a:cubicBezTo>
                  <a:pt x="274166" y="618722"/>
                  <a:pt x="5846" y="493327"/>
                  <a:pt x="0" y="318117"/>
                </a:cubicBezTo>
                <a:close/>
              </a:path>
            </a:pathLst>
          </a:custGeom>
          <a:noFill/>
          <a:ln w="38100">
            <a:solidFill>
              <a:srgbClr val="FF3300"/>
            </a:solidFill>
            <a:extLst>
              <a:ext uri="{C807C97D-BFC1-408E-A445-0C87EB9F89A2}">
                <ask:lineSketchStyleProps xmlns:ask="http://schemas.microsoft.com/office/drawing/2018/sketchyshapes" sd="879248734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0F329B-F50F-4764-9CF8-C300A7C6E754}"/>
              </a:ext>
            </a:extLst>
          </p:cNvPr>
          <p:cNvCxnSpPr/>
          <p:nvPr/>
        </p:nvCxnSpPr>
        <p:spPr>
          <a:xfrm>
            <a:off x="3287486" y="2834125"/>
            <a:ext cx="1414739" cy="1321396"/>
          </a:xfrm>
          <a:prstGeom prst="straightConnector1">
            <a:avLst/>
          </a:prstGeom>
          <a:ln w="38100">
            <a:solidFill>
              <a:srgbClr val="FFFF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888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CENTRE FOR HIGH PERFORMANCE COMPUTING</a:t>
            </a:r>
            <a:endParaRPr sz="2200"/>
          </a:p>
        </p:txBody>
      </p:sp>
      <p:sp>
        <p:nvSpPr>
          <p:cNvPr id="169" name="Google Shape;169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70" name="Google Shape;170;p28"/>
          <p:cNvSpPr/>
          <p:nvPr/>
        </p:nvSpPr>
        <p:spPr>
          <a:xfrm>
            <a:off x="311700" y="1061800"/>
            <a:ext cx="4008300" cy="16614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88620" lvl="0" indent="-160020" algn="l" rtl="0">
              <a:lnSpc>
                <a:spcPct val="115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900" b="1">
                <a:latin typeface="Roboto"/>
                <a:ea typeface="Roboto"/>
                <a:cs typeface="Roboto"/>
                <a:sym typeface="Roboto"/>
              </a:rPr>
              <a:t>NATIONAL SUPERCOMPUTING FACILITY</a:t>
            </a:r>
            <a:endParaRPr lang="en-US" sz="1900" b="1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Char char="●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1PF system</a:t>
            </a:r>
            <a:endParaRPr sz="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Char char="●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(just recently) formerly Top500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indent="-311150">
              <a:lnSpc>
                <a:spcPct val="115000"/>
              </a:lnSpc>
              <a:buClr>
                <a:srgbClr val="000000"/>
              </a:buClr>
              <a:buSzPts val="1300"/>
              <a:buFont typeface="Roboto"/>
              <a:buChar char="●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Largest HPC System in Africa (YMMV)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1" name="Google Shape;171;p28"/>
          <p:cNvPicPr preferRelativeResize="0"/>
          <p:nvPr/>
        </p:nvPicPr>
        <p:blipFill rotWithShape="1">
          <a:blip r:embed="rId3">
            <a:alphaModFix/>
          </a:blip>
          <a:srcRect t="21007" b="9223"/>
          <a:stretch/>
        </p:blipFill>
        <p:spPr>
          <a:xfrm>
            <a:off x="4399818" y="1112925"/>
            <a:ext cx="4072631" cy="155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/>
          <p:nvPr/>
        </p:nvSpPr>
        <p:spPr>
          <a:xfrm>
            <a:off x="2586575" y="3071675"/>
            <a:ext cx="4420800" cy="13443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88937" lvl="0" indent="-160337" algn="l" rtl="0">
              <a:lnSpc>
                <a:spcPct val="115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100" b="1">
                <a:latin typeface="Roboto"/>
                <a:ea typeface="Roboto"/>
                <a:cs typeface="Roboto"/>
                <a:sym typeface="Roboto"/>
              </a:rPr>
              <a:t>… FOR RESEARCH COMMUNITY</a:t>
            </a:r>
            <a:endParaRPr sz="2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Char char="●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South African Academic Institutions &amp; Research Facilities</a:t>
            </a:r>
            <a:endParaRPr sz="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Char char="●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Southern Africa Community partners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Char char="●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SKA partner countries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4575" y="2943425"/>
            <a:ext cx="1692925" cy="160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07475" y="2943425"/>
            <a:ext cx="1692925" cy="160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Google Shape;175;p28"/>
          <p:cNvCxnSpPr/>
          <p:nvPr/>
        </p:nvCxnSpPr>
        <p:spPr>
          <a:xfrm>
            <a:off x="5548850" y="4025900"/>
            <a:ext cx="2047800" cy="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6" name="Google Shape;176;p28"/>
          <p:cNvCxnSpPr/>
          <p:nvPr/>
        </p:nvCxnSpPr>
        <p:spPr>
          <a:xfrm rot="10800000">
            <a:off x="2138975" y="4149425"/>
            <a:ext cx="714300" cy="765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778710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1185121" y="2150850"/>
            <a:ext cx="6773804" cy="841829"/>
          </a:xfrm>
          <a:prstGeom prst="rect">
            <a:avLst/>
          </a:prstGeom>
        </p:spPr>
        <p:txBody>
          <a:bodyPr spcFirstLastPara="1" wrap="square" lIns="62178" tIns="62178" rIns="62178" bIns="62178" anchor="ctr" anchorCtr="0">
            <a:noAutofit/>
          </a:bodyPr>
          <a:lstStyle/>
          <a:p>
            <a:r>
              <a:rPr lang="en-US"/>
              <a:t>HPC Ecosystems Project</a:t>
            </a:r>
            <a:endParaRPr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C48AD7B-09CC-4509-83F4-60CD0CEDF6CB}"/>
              </a:ext>
            </a:extLst>
          </p:cNvPr>
          <p:cNvGrpSpPr/>
          <p:nvPr/>
        </p:nvGrpSpPr>
        <p:grpSpPr>
          <a:xfrm>
            <a:off x="195013" y="140273"/>
            <a:ext cx="2732579" cy="1850824"/>
            <a:chOff x="1099937" y="1073624"/>
            <a:chExt cx="2732579" cy="1850824"/>
          </a:xfrm>
        </p:grpSpPr>
        <p:pic>
          <p:nvPicPr>
            <p:cNvPr id="10" name="Google Shape;162;p23">
              <a:extLst>
                <a:ext uri="{FF2B5EF4-FFF2-40B4-BE49-F238E27FC236}">
                  <a16:creationId xmlns:a16="http://schemas.microsoft.com/office/drawing/2014/main" id="{A15FBFF5-5066-49A5-BBD8-42074BF22294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99937" y="1073624"/>
              <a:ext cx="2732524" cy="1850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164;p23">
              <a:extLst>
                <a:ext uri="{FF2B5EF4-FFF2-40B4-BE49-F238E27FC236}">
                  <a16:creationId xmlns:a16="http://schemas.microsoft.com/office/drawing/2014/main" id="{C63FE68F-42A4-4439-92E7-6179E487D664}"/>
                </a:ext>
              </a:extLst>
            </p:cNvPr>
            <p:cNvSpPr txBox="1"/>
            <p:nvPr/>
          </p:nvSpPr>
          <p:spPr>
            <a:xfrm>
              <a:off x="2486325" y="2633148"/>
              <a:ext cx="1346191" cy="2911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2178" tIns="62178" rIns="62178" bIns="62178" anchor="ctr" anchorCtr="0">
              <a:noAutofit/>
            </a:bodyPr>
            <a:lstStyle/>
            <a:p>
              <a:pPr algn="ctr"/>
              <a:r>
                <a:rPr lang="en-US" sz="2040">
                  <a:solidFill>
                    <a:srgbClr val="FF0000"/>
                  </a:solidFill>
                </a:rPr>
                <a:t>Ranger</a:t>
              </a:r>
              <a:endParaRPr sz="2040"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oogle Shape;165;p23">
            <a:extLst>
              <a:ext uri="{FF2B5EF4-FFF2-40B4-BE49-F238E27FC236}">
                <a16:creationId xmlns:a16="http://schemas.microsoft.com/office/drawing/2014/main" id="{06E7F770-930F-457D-A561-ED06D55C30CD}"/>
              </a:ext>
            </a:extLst>
          </p:cNvPr>
          <p:cNvGrpSpPr/>
          <p:nvPr/>
        </p:nvGrpSpPr>
        <p:grpSpPr>
          <a:xfrm>
            <a:off x="7562599" y="1144613"/>
            <a:ext cx="1346238" cy="1952171"/>
            <a:chOff x="8596262" y="1440262"/>
            <a:chExt cx="1727888" cy="2505600"/>
          </a:xfrm>
        </p:grpSpPr>
        <p:pic>
          <p:nvPicPr>
            <p:cNvPr id="13" name="Google Shape;166;p23">
              <a:extLst>
                <a:ext uri="{FF2B5EF4-FFF2-40B4-BE49-F238E27FC236}">
                  <a16:creationId xmlns:a16="http://schemas.microsoft.com/office/drawing/2014/main" id="{6BD280AD-AA89-4D30-8ECC-0F1AF9AC89A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3199" r="14826" b="21722"/>
            <a:stretch/>
          </p:blipFill>
          <p:spPr>
            <a:xfrm>
              <a:off x="8596262" y="1440262"/>
              <a:ext cx="1727888" cy="2505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67;p23">
              <a:extLst>
                <a:ext uri="{FF2B5EF4-FFF2-40B4-BE49-F238E27FC236}">
                  <a16:creationId xmlns:a16="http://schemas.microsoft.com/office/drawing/2014/main" id="{E30A5FC0-FAA8-470F-B850-3FA534FCB483}"/>
                </a:ext>
              </a:extLst>
            </p:cNvPr>
            <p:cNvSpPr txBox="1"/>
            <p:nvPr/>
          </p:nvSpPr>
          <p:spPr>
            <a:xfrm>
              <a:off x="8868850" y="3525238"/>
              <a:ext cx="1455300" cy="420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2178" tIns="62178" rIns="62178" bIns="62178" anchor="ctr" anchorCtr="0">
              <a:noAutofit/>
            </a:bodyPr>
            <a:lstStyle/>
            <a:p>
              <a:pPr algn="ctr"/>
              <a:r>
                <a:rPr lang="en-US" sz="2040">
                  <a:solidFill>
                    <a:srgbClr val="FF0000"/>
                  </a:solidFill>
                </a:rPr>
                <a:t>C6100</a:t>
              </a:r>
              <a:endParaRPr sz="204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BEFC5D-A245-466E-ABA4-DCBD90D06E70}"/>
              </a:ext>
            </a:extLst>
          </p:cNvPr>
          <p:cNvGrpSpPr/>
          <p:nvPr/>
        </p:nvGrpSpPr>
        <p:grpSpPr>
          <a:xfrm>
            <a:off x="4436987" y="386692"/>
            <a:ext cx="1399239" cy="1515843"/>
            <a:chOff x="4361182" y="979507"/>
            <a:chExt cx="1399239" cy="1515843"/>
          </a:xfrm>
        </p:grpSpPr>
        <p:pic>
          <p:nvPicPr>
            <p:cNvPr id="16" name="Google Shape;163;p23">
              <a:extLst>
                <a:ext uri="{FF2B5EF4-FFF2-40B4-BE49-F238E27FC236}">
                  <a16:creationId xmlns:a16="http://schemas.microsoft.com/office/drawing/2014/main" id="{1C449913-7AC4-4E5A-A6D8-0552FF855107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61182" y="979507"/>
              <a:ext cx="1399239" cy="15158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68;p23">
              <a:extLst>
                <a:ext uri="{FF2B5EF4-FFF2-40B4-BE49-F238E27FC236}">
                  <a16:creationId xmlns:a16="http://schemas.microsoft.com/office/drawing/2014/main" id="{6BDC172D-1275-4375-A552-CC18C471E92F}"/>
                </a:ext>
              </a:extLst>
            </p:cNvPr>
            <p:cNvSpPr txBox="1"/>
            <p:nvPr/>
          </p:nvSpPr>
          <p:spPr>
            <a:xfrm>
              <a:off x="4361182" y="2177114"/>
              <a:ext cx="1399239" cy="2860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2178" tIns="62178" rIns="62178" bIns="62178" anchor="ctr" anchorCtr="0">
              <a:noAutofit/>
            </a:bodyPr>
            <a:lstStyle/>
            <a:p>
              <a:pPr algn="ctr"/>
              <a:r>
                <a:rPr lang="en-US" sz="2040">
                  <a:solidFill>
                    <a:srgbClr val="FF0000"/>
                  </a:solidFill>
                </a:rPr>
                <a:t>Cambridge</a:t>
              </a:r>
              <a:endParaRPr sz="2040"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1AA1F4C-7C27-4683-8BBB-B6A3FE84B869}"/>
              </a:ext>
            </a:extLst>
          </p:cNvPr>
          <p:cNvGrpSpPr/>
          <p:nvPr/>
        </p:nvGrpSpPr>
        <p:grpSpPr>
          <a:xfrm>
            <a:off x="1852143" y="2769066"/>
            <a:ext cx="1327421" cy="2051455"/>
            <a:chOff x="4342010" y="2647480"/>
            <a:chExt cx="1327421" cy="2051455"/>
          </a:xfrm>
        </p:grpSpPr>
        <p:pic>
          <p:nvPicPr>
            <p:cNvPr id="19" name="Google Shape;169;p23">
              <a:extLst>
                <a:ext uri="{FF2B5EF4-FFF2-40B4-BE49-F238E27FC236}">
                  <a16:creationId xmlns:a16="http://schemas.microsoft.com/office/drawing/2014/main" id="{00663708-EBE4-4465-9810-BBE65F6EBD8C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496721" y="2647480"/>
              <a:ext cx="1017939" cy="20514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170;p23">
              <a:extLst>
                <a:ext uri="{FF2B5EF4-FFF2-40B4-BE49-F238E27FC236}">
                  <a16:creationId xmlns:a16="http://schemas.microsoft.com/office/drawing/2014/main" id="{598C19DC-35FC-4C89-8C81-F2316FB25275}"/>
                </a:ext>
              </a:extLst>
            </p:cNvPr>
            <p:cNvSpPr txBox="1"/>
            <p:nvPr/>
          </p:nvSpPr>
          <p:spPr>
            <a:xfrm>
              <a:off x="4342010" y="4382040"/>
              <a:ext cx="1327421" cy="3168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2178" tIns="62178" rIns="62178" bIns="62178" anchor="ctr" anchorCtr="0">
              <a:noAutofit/>
            </a:bodyPr>
            <a:lstStyle/>
            <a:p>
              <a:pPr algn="ctr"/>
              <a:r>
                <a:rPr lang="en-US" sz="2040">
                  <a:solidFill>
                    <a:srgbClr val="FF0000"/>
                  </a:solidFill>
                </a:rPr>
                <a:t>Stampede</a:t>
              </a:r>
              <a:endParaRPr sz="204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8683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8E2F19-9A74-48B3-B7C3-1EAB1387A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HPC Ecosystems Team @ CHPC (18+1)</a:t>
            </a:r>
          </a:p>
        </p:txBody>
      </p:sp>
      <p:sp>
        <p:nvSpPr>
          <p:cNvPr id="5" name="Google Shape;177;p24">
            <a:extLst>
              <a:ext uri="{FF2B5EF4-FFF2-40B4-BE49-F238E27FC236}">
                <a16:creationId xmlns:a16="http://schemas.microsoft.com/office/drawing/2014/main" id="{3DB8A0B8-A519-4769-ABE2-3F8AB43F2FC7}"/>
              </a:ext>
            </a:extLst>
          </p:cNvPr>
          <p:cNvSpPr/>
          <p:nvPr/>
        </p:nvSpPr>
        <p:spPr>
          <a:xfrm>
            <a:off x="311700" y="1094571"/>
            <a:ext cx="3310798" cy="2220288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2178" tIns="62178" rIns="62178" bIns="62178" anchor="ctr" anchorCtr="0">
            <a:noAutofit/>
          </a:bodyPr>
          <a:lstStyle/>
          <a:p>
            <a:pPr marL="264160" indent="-108585">
              <a:lnSpc>
                <a:spcPct val="115000"/>
              </a:lnSpc>
              <a:spcBef>
                <a:spcPts val="490"/>
              </a:spcBef>
              <a:buClr>
                <a:schemeClr val="dk1"/>
              </a:buClr>
              <a:buSzPts val="1100"/>
            </a:pPr>
            <a:r>
              <a:rPr lang="en-US" sz="1768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Advanced Computer Engineering (ACE) Lab</a:t>
            </a:r>
            <a:endParaRPr lang="en-ZA" sz="1768" b="1">
              <a:solidFill>
                <a:schemeClr val="dk1"/>
              </a:solidFill>
              <a:latin typeface="Roboto"/>
              <a:ea typeface="Roboto"/>
              <a:cs typeface="Roboto"/>
            </a:endParaRPr>
          </a:p>
          <a:p>
            <a:pPr marL="621665" indent="-224155">
              <a:lnSpc>
                <a:spcPct val="115000"/>
              </a:lnSpc>
              <a:spcBef>
                <a:spcPts val="435"/>
              </a:spcBef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ZA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David Macleod (Principal Engineer)</a:t>
            </a:r>
            <a:endParaRPr lang="en-ZA" sz="1050">
              <a:solidFill>
                <a:schemeClr val="dk1"/>
              </a:solidFill>
              <a:latin typeface="Roboto"/>
              <a:ea typeface="Roboto"/>
              <a:cs typeface="Roboto"/>
            </a:endParaRPr>
          </a:p>
          <a:p>
            <a:pPr marL="621665" indent="-224155">
              <a:lnSpc>
                <a:spcPct val="115000"/>
              </a:lnSpc>
              <a:buClr>
                <a:schemeClr val="dk1"/>
              </a:buClr>
              <a:buSzPts val="1600"/>
              <a:buFont typeface="Roboto"/>
              <a:buChar char="○"/>
            </a:pPr>
            <a:r>
              <a:rPr lang="nl-NL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Eugene de Beste (Senior Technologist)</a:t>
            </a:r>
            <a:endParaRPr lang="nl-NL" sz="1050">
              <a:solidFill>
                <a:schemeClr val="dk1"/>
              </a:solidFill>
              <a:latin typeface="Roboto"/>
              <a:ea typeface="Roboto"/>
              <a:cs typeface="Roboto"/>
            </a:endParaRPr>
          </a:p>
          <a:p>
            <a:pPr marL="621665" indent="-224155">
              <a:lnSpc>
                <a:spcPct val="115000"/>
              </a:lnSpc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050">
                <a:solidFill>
                  <a:schemeClr val="dk1"/>
                </a:solidFill>
                <a:ea typeface="+mn-lt"/>
                <a:cs typeface="+mn-lt"/>
                <a:sym typeface="Roboto"/>
              </a:rPr>
              <a:t>Lara Timm (Engineer)</a:t>
            </a:r>
          </a:p>
          <a:p>
            <a:pPr marL="621665" indent="-224155">
              <a:lnSpc>
                <a:spcPct val="114999"/>
              </a:lnSpc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Mmabatho </a:t>
            </a:r>
            <a:r>
              <a:rPr lang="en-US" sz="105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Hashatsi</a:t>
            </a:r>
            <a:r>
              <a:rPr lang="en-U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(Engineer)</a:t>
            </a:r>
            <a:endParaRPr lang="en-US">
              <a:solidFill>
                <a:schemeClr val="dk1"/>
              </a:solidFill>
            </a:endParaRPr>
          </a:p>
          <a:p>
            <a:pPr marL="621665" indent="-224155">
              <a:lnSpc>
                <a:spcPct val="115000"/>
              </a:lnSpc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Nyameko Lisa (Senior K/A)</a:t>
            </a:r>
            <a:endParaRPr lang="en-US" sz="1050">
              <a:solidFill>
                <a:schemeClr val="dk1"/>
              </a:solidFill>
              <a:latin typeface="Roboto"/>
              <a:ea typeface="Roboto"/>
              <a:cs typeface="Roboto"/>
            </a:endParaRPr>
          </a:p>
          <a:p>
            <a:pPr marL="621665" indent="-224155">
              <a:lnSpc>
                <a:spcPct val="114999"/>
              </a:lnSpc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050">
                <a:solidFill>
                  <a:schemeClr val="dk1"/>
                </a:solidFill>
                <a:latin typeface="Roboto"/>
                <a:ea typeface="Roboto"/>
                <a:cs typeface="Roboto"/>
              </a:rPr>
              <a:t>Sean February (Senior Technologist)</a:t>
            </a:r>
          </a:p>
          <a:p>
            <a:pPr marL="310515" algn="ctr">
              <a:lnSpc>
                <a:spcPct val="115000"/>
              </a:lnSpc>
              <a:spcBef>
                <a:spcPts val="490"/>
              </a:spcBef>
            </a:pPr>
            <a:r>
              <a:rPr lang="en-US" sz="1200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2"/>
              </a:rPr>
              <a:t>acelab@chpc.ac.za</a:t>
            </a:r>
            <a:endParaRPr sz="600">
              <a:cs typeface="Arial"/>
            </a:endParaRPr>
          </a:p>
        </p:txBody>
      </p:sp>
      <p:sp>
        <p:nvSpPr>
          <p:cNvPr id="6" name="Google Shape;178;p24">
            <a:extLst>
              <a:ext uri="{FF2B5EF4-FFF2-40B4-BE49-F238E27FC236}">
                <a16:creationId xmlns:a16="http://schemas.microsoft.com/office/drawing/2014/main" id="{742269CD-2CA6-4A5F-9B59-A915FAB471B8}"/>
              </a:ext>
            </a:extLst>
          </p:cNvPr>
          <p:cNvSpPr/>
          <p:nvPr/>
        </p:nvSpPr>
        <p:spPr>
          <a:xfrm>
            <a:off x="5217991" y="1090738"/>
            <a:ext cx="3310798" cy="1691841"/>
          </a:xfrm>
          <a:prstGeom prst="roundRect">
            <a:avLst>
              <a:gd name="adj" fmla="val 16667"/>
            </a:avLst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2178" tIns="62178" rIns="62178" bIns="62178" anchor="ctr" anchorCtr="0">
            <a:noAutofit/>
          </a:bodyPr>
          <a:lstStyle/>
          <a:p>
            <a:pPr marL="264160" indent="-108585">
              <a:lnSpc>
                <a:spcPct val="115000"/>
              </a:lnSpc>
              <a:spcBef>
                <a:spcPts val="490"/>
              </a:spcBef>
              <a:buClr>
                <a:schemeClr val="dk1"/>
              </a:buClr>
              <a:buSzPts val="1100"/>
            </a:pPr>
            <a:r>
              <a:rPr lang="en-US" sz="175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Research / Academic Support</a:t>
            </a:r>
            <a:endParaRPr lang="en-US" sz="1768" b="1">
              <a:solidFill>
                <a:schemeClr val="dk1"/>
              </a:solidFill>
              <a:latin typeface="Roboto"/>
              <a:ea typeface="Roboto"/>
              <a:cs typeface="Roboto"/>
            </a:endParaRPr>
          </a:p>
          <a:p>
            <a:pPr marL="621665" lvl="1" indent="-224155">
              <a:lnSpc>
                <a:spcPct val="115000"/>
              </a:lnSpc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Dr. Charles Crosby</a:t>
            </a:r>
            <a:endParaRPr lang="en-US" sz="1000">
              <a:solidFill>
                <a:schemeClr val="dk1"/>
              </a:solidFill>
              <a:latin typeface="Roboto"/>
              <a:ea typeface="Roboto"/>
              <a:cs typeface="Roboto"/>
            </a:endParaRPr>
          </a:p>
          <a:p>
            <a:pPr marL="621665" lvl="1" indent="-224155">
              <a:lnSpc>
                <a:spcPct val="114999"/>
              </a:lnSpc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000">
                <a:solidFill>
                  <a:schemeClr val="dk1"/>
                </a:solidFill>
                <a:latin typeface="Roboto"/>
                <a:ea typeface="Roboto"/>
                <a:cs typeface="Roboto"/>
              </a:rPr>
              <a:t>Mr. Inus Scheepers</a:t>
            </a:r>
            <a:endParaRPr lang="en-US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21665" lvl="1" indent="-224155">
              <a:lnSpc>
                <a:spcPct val="115000"/>
              </a:lnSpc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Dr. </a:t>
            </a:r>
            <a:r>
              <a:rPr lang="en-US" sz="100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Mthetho</a:t>
            </a:r>
            <a:r>
              <a:rPr lang="en-US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0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Sovara</a:t>
            </a:r>
            <a:endParaRPr lang="en-US" sz="1000">
              <a:solidFill>
                <a:schemeClr val="dk1"/>
              </a:solidFill>
              <a:latin typeface="Roboto"/>
              <a:ea typeface="Roboto"/>
              <a:cs typeface="Roboto"/>
            </a:endParaRPr>
          </a:p>
          <a:p>
            <a:pPr marL="621665" lvl="1" indent="-224155">
              <a:lnSpc>
                <a:spcPct val="115000"/>
              </a:lnSpc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Mr. Samuel </a:t>
            </a:r>
            <a:r>
              <a:rPr lang="en-US" sz="100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Mathekga</a:t>
            </a:r>
            <a:endParaRPr lang="en-US" sz="1000" err="1">
              <a:solidFill>
                <a:schemeClr val="dk1"/>
              </a:solidFill>
              <a:latin typeface="Roboto"/>
              <a:ea typeface="Roboto"/>
              <a:cs typeface="Roboto"/>
            </a:endParaRPr>
          </a:p>
          <a:p>
            <a:pPr marL="621665" lvl="1" indent="-224155">
              <a:lnSpc>
                <a:spcPct val="114999"/>
              </a:lnSpc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000">
                <a:solidFill>
                  <a:schemeClr val="dk1"/>
                </a:solidFill>
                <a:latin typeface="Roboto"/>
                <a:ea typeface="Roboto"/>
                <a:cs typeface="Roboto"/>
              </a:rPr>
              <a:t>Dr. Werner Janse van Rensburg</a:t>
            </a:r>
          </a:p>
        </p:txBody>
      </p:sp>
      <p:sp>
        <p:nvSpPr>
          <p:cNvPr id="7" name="Google Shape;179;p24">
            <a:extLst>
              <a:ext uri="{FF2B5EF4-FFF2-40B4-BE49-F238E27FC236}">
                <a16:creationId xmlns:a16="http://schemas.microsoft.com/office/drawing/2014/main" id="{2EA1EB9C-4A50-480D-980D-080340ABC60D}"/>
              </a:ext>
            </a:extLst>
          </p:cNvPr>
          <p:cNvSpPr/>
          <p:nvPr/>
        </p:nvSpPr>
        <p:spPr>
          <a:xfrm>
            <a:off x="5275508" y="3033787"/>
            <a:ext cx="3196950" cy="1333897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2178" tIns="62178" rIns="62178" bIns="62178" anchor="ctr" anchorCtr="0">
            <a:noAutofit/>
          </a:bodyPr>
          <a:lstStyle/>
          <a:p>
            <a:pPr marL="264160" indent="-108585">
              <a:lnSpc>
                <a:spcPct val="115000"/>
              </a:lnSpc>
              <a:spcBef>
                <a:spcPts val="490"/>
              </a:spcBef>
              <a:buClr>
                <a:schemeClr val="dk1"/>
              </a:buClr>
              <a:buSzPts val="1100"/>
            </a:pPr>
            <a:r>
              <a:rPr lang="en-US" sz="1768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CHPC Operations Support</a:t>
            </a:r>
            <a:endParaRPr lang="en-US" sz="1768" b="1">
              <a:solidFill>
                <a:schemeClr val="dk1"/>
              </a:solidFill>
              <a:latin typeface="Roboto"/>
              <a:ea typeface="Roboto"/>
              <a:cs typeface="Roboto"/>
            </a:endParaRPr>
          </a:p>
          <a:p>
            <a:pPr marL="621665" lvl="1" indent="-224155">
              <a:lnSpc>
                <a:spcPct val="115000"/>
              </a:lnSpc>
              <a:buClr>
                <a:schemeClr val="dk1"/>
              </a:buClr>
              <a:buSzPts val="1600"/>
              <a:buFont typeface="Roboto,Sans-Serif"/>
              <a:buChar char="○"/>
            </a:pPr>
            <a:r>
              <a:rPr lang="en-US" sz="1050" err="1">
                <a:solidFill>
                  <a:schemeClr val="dk1"/>
                </a:solidFill>
                <a:latin typeface="Arial"/>
                <a:ea typeface="Roboto"/>
                <a:cs typeface="Arial"/>
                <a:sym typeface="Roboto"/>
              </a:rPr>
              <a:t>Funeka</a:t>
            </a:r>
            <a:r>
              <a:rPr lang="en-US" sz="1050">
                <a:solidFill>
                  <a:schemeClr val="dk1"/>
                </a:solidFill>
                <a:latin typeface="Arial"/>
                <a:ea typeface="Roboto"/>
                <a:cs typeface="Arial"/>
                <a:sym typeface="Roboto"/>
              </a:rPr>
              <a:t> </a:t>
            </a:r>
            <a:r>
              <a:rPr lang="en-US" sz="1050" err="1">
                <a:solidFill>
                  <a:schemeClr val="dk1"/>
                </a:solidFill>
                <a:latin typeface="Arial"/>
                <a:ea typeface="Roboto"/>
                <a:cs typeface="Arial"/>
                <a:sym typeface="Roboto"/>
              </a:rPr>
              <a:t>Mafani</a:t>
            </a:r>
            <a:endParaRPr lang="en-US" sz="1050" err="1">
              <a:solidFill>
                <a:schemeClr val="dk1"/>
              </a:solidFill>
              <a:latin typeface="Arial"/>
              <a:ea typeface="Roboto"/>
              <a:cs typeface="Arial"/>
            </a:endParaRPr>
          </a:p>
          <a:p>
            <a:pPr marL="621665" lvl="1" indent="-224155">
              <a:lnSpc>
                <a:spcPct val="114999"/>
              </a:lnSpc>
              <a:spcBef>
                <a:spcPts val="434"/>
              </a:spcBef>
              <a:buClr>
                <a:schemeClr val="dk1"/>
              </a:buClr>
              <a:buSzPts val="1600"/>
              <a:buFont typeface="Roboto,Sans-Serif"/>
              <a:buChar char="○"/>
            </a:pPr>
            <a:r>
              <a:rPr lang="en-US" sz="1050">
                <a:solidFill>
                  <a:schemeClr val="dk1"/>
                </a:solidFill>
                <a:ea typeface="+mn-lt"/>
                <a:cs typeface="+mn-lt"/>
                <a:sym typeface="Roboto"/>
              </a:rPr>
              <a:t>Lesley Fredericks</a:t>
            </a:r>
          </a:p>
          <a:p>
            <a:pPr marL="621665" lvl="1" indent="-224155">
              <a:lnSpc>
                <a:spcPct val="115000"/>
              </a:lnSpc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Nox Moyake</a:t>
            </a:r>
          </a:p>
          <a:p>
            <a:pPr marL="621665" lvl="1" indent="-224155">
              <a:lnSpc>
                <a:spcPct val="114999"/>
              </a:lnSpc>
              <a:buClr>
                <a:schemeClr val="dk1"/>
              </a:buClr>
              <a:buSzPts val="1600"/>
              <a:buFont typeface="Roboto,Sans-Serif"/>
              <a:buChar char="○"/>
            </a:pPr>
            <a:r>
              <a:rPr lang="en-US" sz="1000">
                <a:solidFill>
                  <a:schemeClr val="dk1"/>
                </a:solidFill>
                <a:ea typeface="+mn-lt"/>
                <a:cs typeface="+mn-lt"/>
              </a:rPr>
              <a:t>Dr. Ricardo Harry</a:t>
            </a:r>
          </a:p>
        </p:txBody>
      </p:sp>
      <p:sp>
        <p:nvSpPr>
          <p:cNvPr id="2" name="Google Shape;180;p24">
            <a:extLst>
              <a:ext uri="{FF2B5EF4-FFF2-40B4-BE49-F238E27FC236}">
                <a16:creationId xmlns:a16="http://schemas.microsoft.com/office/drawing/2014/main" id="{67FC049E-0760-2A2D-E679-E41D7C768F3A}"/>
              </a:ext>
            </a:extLst>
          </p:cNvPr>
          <p:cNvSpPr/>
          <p:nvPr/>
        </p:nvSpPr>
        <p:spPr>
          <a:xfrm>
            <a:off x="369234" y="3531532"/>
            <a:ext cx="3196950" cy="972196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2178" tIns="62178" rIns="62178" bIns="62178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516" indent="-109045">
              <a:lnSpc>
                <a:spcPct val="115000"/>
              </a:lnSpc>
              <a:spcBef>
                <a:spcPts val="490"/>
              </a:spcBef>
              <a:buClr>
                <a:schemeClr val="dk1"/>
              </a:buClr>
              <a:buSzPts val="1100"/>
            </a:pPr>
            <a:r>
              <a:rPr lang="en-US" sz="1768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CHPC Technical Team</a:t>
            </a:r>
            <a:endParaRPr sz="1768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21883" lvl="1" indent="-224569">
              <a:lnSpc>
                <a:spcPct val="115000"/>
              </a:lnSpc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088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Themba Hlatshwayo</a:t>
            </a:r>
            <a:endParaRPr sz="1088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21883" lvl="1" indent="-224569">
              <a:lnSpc>
                <a:spcPct val="115000"/>
              </a:lnSpc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088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Zama </a:t>
            </a:r>
            <a:r>
              <a:rPr lang="en-US" sz="1088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Mtshali</a:t>
            </a:r>
            <a:endParaRPr lang="en-US" sz="1088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21883" lvl="1" indent="-224569">
              <a:lnSpc>
                <a:spcPct val="115000"/>
              </a:lnSpc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088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Zintle Sanda</a:t>
            </a:r>
          </a:p>
        </p:txBody>
      </p:sp>
    </p:spTree>
    <p:extLst>
      <p:ext uri="{BB962C8B-B14F-4D97-AF65-F5344CB8AC3E}">
        <p14:creationId xmlns:p14="http://schemas.microsoft.com/office/powerpoint/2010/main" val="1304430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9B647341-6DF1-4DE7-AE60-1E589C2AC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79" y="199156"/>
            <a:ext cx="5550081" cy="42364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7AA48B-4BB7-4EE8-85B7-B7A488582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865" y="217236"/>
            <a:ext cx="5566108" cy="42002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158256-0CEF-400F-AC6F-CDAC3C529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1656" y="999203"/>
            <a:ext cx="3565465" cy="1810752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273E10AF-7136-4FF0-A1B7-2D730FA2F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845" y="2968893"/>
            <a:ext cx="2358155" cy="176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5DA1517-D2BD-4005-B5D3-42ECFA03B560}"/>
              </a:ext>
            </a:extLst>
          </p:cNvPr>
          <p:cNvSpPr/>
          <p:nvPr/>
        </p:nvSpPr>
        <p:spPr>
          <a:xfrm>
            <a:off x="3224892" y="3720193"/>
            <a:ext cx="62594" cy="57150"/>
          </a:xfrm>
          <a:prstGeom prst="ellipse">
            <a:avLst/>
          </a:prstGeom>
          <a:solidFill>
            <a:srgbClr val="0087C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EAB120-7AF6-463A-A404-0898B90BAA52}"/>
              </a:ext>
            </a:extLst>
          </p:cNvPr>
          <p:cNvSpPr txBox="1"/>
          <p:nvPr/>
        </p:nvSpPr>
        <p:spPr>
          <a:xfrm>
            <a:off x="7110549" y="1772195"/>
            <a:ext cx="539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400">
                <a:solidFill>
                  <a:srgbClr val="FF0000"/>
                </a:solidFill>
                <a:latin typeface="Freestyle Script" panose="030804020302050B0404" pitchFamily="66" charset="0"/>
              </a:rPr>
              <a:t>+2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EA83B8-36E1-4C38-97FB-97F1330EB57D}"/>
              </a:ext>
            </a:extLst>
          </p:cNvPr>
          <p:cNvSpPr txBox="1"/>
          <p:nvPr/>
        </p:nvSpPr>
        <p:spPr>
          <a:xfrm>
            <a:off x="8218684" y="1764575"/>
            <a:ext cx="539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400">
                <a:solidFill>
                  <a:srgbClr val="FF0000"/>
                </a:solidFill>
                <a:latin typeface="Freestyle Script" panose="030804020302050B0404" pitchFamily="66" charset="0"/>
              </a:rPr>
              <a:t>+3</a:t>
            </a:r>
          </a:p>
        </p:txBody>
      </p:sp>
      <p:pic>
        <p:nvPicPr>
          <p:cNvPr id="2" name="Picture 7" descr="Map&#10;&#10;Description automatically generated">
            <a:extLst>
              <a:ext uri="{FF2B5EF4-FFF2-40B4-BE49-F238E27FC236}">
                <a16:creationId xmlns:a16="http://schemas.microsoft.com/office/drawing/2014/main" id="{68319D2D-E392-7DC3-7CE5-146AFAE4C6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6789" y="2872091"/>
            <a:ext cx="2743200" cy="1911096"/>
          </a:xfrm>
          <a:prstGeom prst="rect">
            <a:avLst/>
          </a:prstGeom>
        </p:spPr>
      </p:pic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8373B646-DC99-AA40-27ED-1E8C435E92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256621"/>
              </p:ext>
            </p:extLst>
          </p:nvPr>
        </p:nvGraphicFramePr>
        <p:xfrm>
          <a:off x="5223328" y="1020335"/>
          <a:ext cx="3631596" cy="17938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1526">
                  <a:extLst>
                    <a:ext uri="{9D8B030D-6E8A-4147-A177-3AD203B41FA5}">
                      <a16:colId xmlns:a16="http://schemas.microsoft.com/office/drawing/2014/main" val="2747914977"/>
                    </a:ext>
                  </a:extLst>
                </a:gridCol>
                <a:gridCol w="1106544">
                  <a:extLst>
                    <a:ext uri="{9D8B030D-6E8A-4147-A177-3AD203B41FA5}">
                      <a16:colId xmlns:a16="http://schemas.microsoft.com/office/drawing/2014/main" val="2065410003"/>
                    </a:ext>
                  </a:extLst>
                </a:gridCol>
                <a:gridCol w="1093526">
                  <a:extLst>
                    <a:ext uri="{9D8B030D-6E8A-4147-A177-3AD203B41FA5}">
                      <a16:colId xmlns:a16="http://schemas.microsoft.com/office/drawing/2014/main" val="2117189189"/>
                    </a:ext>
                  </a:extLst>
                </a:gridCol>
              </a:tblGrid>
              <a:tr h="329793"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GLOBAL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200"/>
                        <a:t>(17)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LOCAL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200"/>
                        <a:t>(~17)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11851"/>
                  </a:ext>
                </a:extLst>
              </a:tr>
              <a:tr h="293149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TACC Ranger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3760234"/>
                  </a:ext>
                </a:extLst>
              </a:tr>
              <a:tr h="403081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Cambridge M1000e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60351"/>
                  </a:ext>
                </a:extLst>
              </a:tr>
              <a:tr h="293149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CHPC C6100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7286226"/>
                  </a:ext>
                </a:extLst>
              </a:tr>
              <a:tr h="29314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TACC Stampede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3 (+2)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3776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4092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ACD76-0F09-1B9F-6216-A6D7A63A9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Virtual Community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B2B4F40-0D25-95BD-FE41-2FFAF3928E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986751"/>
              </p:ext>
            </p:extLst>
          </p:nvPr>
        </p:nvGraphicFramePr>
        <p:xfrm>
          <a:off x="1125855" y="971550"/>
          <a:ext cx="6887704" cy="3519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5983">
                  <a:extLst>
                    <a:ext uri="{9D8B030D-6E8A-4147-A177-3AD203B41FA5}">
                      <a16:colId xmlns:a16="http://schemas.microsoft.com/office/drawing/2014/main" val="1690759193"/>
                    </a:ext>
                  </a:extLst>
                </a:gridCol>
                <a:gridCol w="1176473">
                  <a:extLst>
                    <a:ext uri="{9D8B030D-6E8A-4147-A177-3AD203B41FA5}">
                      <a16:colId xmlns:a16="http://schemas.microsoft.com/office/drawing/2014/main" val="1837766305"/>
                    </a:ext>
                  </a:extLst>
                </a:gridCol>
                <a:gridCol w="4025248">
                  <a:extLst>
                    <a:ext uri="{9D8B030D-6E8A-4147-A177-3AD203B41FA5}">
                      <a16:colId xmlns:a16="http://schemas.microsoft.com/office/drawing/2014/main" val="3997796159"/>
                    </a:ext>
                  </a:extLst>
                </a:gridCol>
              </a:tblGrid>
              <a:tr h="784427">
                <a:tc>
                  <a:txBody>
                    <a:bodyPr/>
                    <a:lstStyle/>
                    <a:p>
                      <a:pPr fontAlgn="t"/>
                      <a:endParaRPr lang="en-US" sz="3600">
                        <a:effectLst/>
                      </a:endParaRPr>
                    </a:p>
                    <a:p>
                      <a:pPr algn="just" rtl="0" fontAlgn="base"/>
                      <a:r>
                        <a:rPr lang="en-US" sz="1600" dirty="0">
                          <a:effectLst/>
                        </a:rPr>
                        <a:t>Platform </a:t>
                      </a:r>
                      <a:endParaRPr lang="en-US" sz="1600" b="1" i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endParaRPr lang="en-US" sz="3600">
                        <a:effectLst/>
                      </a:endParaRPr>
                    </a:p>
                    <a:p>
                      <a:pPr algn="just" rtl="0" fontAlgn="base"/>
                      <a:r>
                        <a:rPr lang="en-US" sz="1600" dirty="0">
                          <a:effectLst/>
                        </a:rPr>
                        <a:t>Members </a:t>
                      </a:r>
                      <a:endParaRPr lang="en-US" sz="1600" b="1" i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endParaRPr lang="en-US" sz="3600">
                        <a:effectLst/>
                      </a:endParaRPr>
                    </a:p>
                    <a:p>
                      <a:pPr algn="just" rtl="0" fontAlgn="base"/>
                      <a:r>
                        <a:rPr lang="en-US" sz="1600" dirty="0">
                          <a:effectLst/>
                        </a:rPr>
                        <a:t>Notes </a:t>
                      </a:r>
                      <a:endParaRPr lang="en-US" sz="1600" b="1" i="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841331"/>
                  </a:ext>
                </a:extLst>
              </a:tr>
              <a:tr h="608331"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Google Group </a:t>
                      </a:r>
                      <a:endParaRPr lang="en-US" sz="1600" b="0" i="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dirty="0">
                          <a:effectLst/>
                        </a:rPr>
                        <a:t>168 </a:t>
                      </a:r>
                      <a:endParaRPr lang="en-US" sz="1600" b="0" i="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600" dirty="0">
                          <a:effectLst/>
                        </a:rPr>
                        <a:t>~16 countries</a:t>
                      </a:r>
                      <a:endParaRPr lang="en-US" sz="1600" b="0" i="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3210607"/>
                  </a:ext>
                </a:extLst>
              </a:tr>
              <a:tr h="960523"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HPC Educators Africa COP</a:t>
                      </a:r>
                      <a:endParaRPr lang="en-US" sz="1600" b="0" i="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dirty="0">
                          <a:effectLst/>
                        </a:rPr>
                        <a:t>13 </a:t>
                      </a:r>
                      <a:endParaRPr lang="en-US" sz="1600" b="0" i="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600" dirty="0">
                          <a:effectLst/>
                        </a:rPr>
                        <a:t>A 'spin-off' Google Group community was established at the CHPC National Meeting to represent HPC Educators in HPC Ecosystems partner sites.   </a:t>
                      </a:r>
                      <a:endParaRPr lang="en-US" sz="1600" b="0" i="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1473134"/>
                  </a:ext>
                </a:extLst>
              </a:tr>
              <a:tr h="960523"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HPC Ecosystems Slack</a:t>
                      </a:r>
                      <a:endParaRPr lang="en-US" sz="1600" b="0" i="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dirty="0">
                          <a:effectLst/>
                        </a:rPr>
                        <a:t>163  </a:t>
                      </a:r>
                      <a:endParaRPr lang="en-US" sz="1600" b="0" i="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600" dirty="0">
                          <a:effectLst/>
                        </a:rPr>
                        <a:t>USA, Europe, Africa community members </a:t>
                      </a:r>
                      <a:endParaRPr lang="en-US" sz="1600" b="0" i="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188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5027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354A24-628D-48C8-90C5-F81619DA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How it happens</a:t>
            </a:r>
          </a:p>
        </p:txBody>
      </p:sp>
    </p:spTree>
    <p:extLst>
      <p:ext uri="{BB962C8B-B14F-4D97-AF65-F5344CB8AC3E}">
        <p14:creationId xmlns:p14="http://schemas.microsoft.com/office/powerpoint/2010/main" val="3859984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7E3E780406D14B9B2FDBBA8EC12CFD" ma:contentTypeVersion="17" ma:contentTypeDescription="Create a new document." ma:contentTypeScope="" ma:versionID="e61add89782cf5d6360c87831b9755a4">
  <xsd:schema xmlns:xsd="http://www.w3.org/2001/XMLSchema" xmlns:xs="http://www.w3.org/2001/XMLSchema" xmlns:p="http://schemas.microsoft.com/office/2006/metadata/properties" xmlns:ns2="4c50eaf2-0e2c-40bb-8cd1-451b99fd693b" xmlns:ns3="fec42f3c-63d1-44b4-bfcd-60d675cf7759" xmlns:ns4="b21bb6d5-0fda-4cb2-b952-22cf7e9f1418" targetNamespace="http://schemas.microsoft.com/office/2006/metadata/properties" ma:root="true" ma:fieldsID="2da6152e75a273f60ff959c67e325031" ns2:_="" ns3:_="" ns4:_="">
    <xsd:import namespace="4c50eaf2-0e2c-40bb-8cd1-451b99fd693b"/>
    <xsd:import namespace="fec42f3c-63d1-44b4-bfcd-60d675cf7759"/>
    <xsd:import namespace="b21bb6d5-0fda-4cb2-b952-22cf7e9f141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lcf76f155ced4ddcb4097134ff3c332f" minOccurs="0"/>
                <xsd:element ref="ns4:TaxCatchAll" minOccurs="0"/>
                <xsd:element ref="ns3:Domai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50eaf2-0e2c-40bb-8cd1-451b99fd69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7879faba-27b2-4363-9c33-4960f0c9181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c42f3c-63d1-44b4-bfcd-60d675cf7759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Domain" ma:index="22" nillable="true" ma:displayName="Domain" ma:description="What is the domain" ma:internalName="Domain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SKA"/>
                    <xsd:enumeration value="SADC"/>
                    <xsd:enumeration value="Local"/>
                  </xsd:restriction>
                </xsd:simple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1bb6d5-0fda-4cb2-b952-22cf7e9f1418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9f3957e5-66a0-446e-a4b7-8c3e9626e3b0}" ma:internalName="TaxCatchAll" ma:showField="CatchAllData" ma:web="fec42f3c-63d1-44b4-bfcd-60d675cf775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21bb6d5-0fda-4cb2-b952-22cf7e9f1418" xsi:nil="true"/>
    <lcf76f155ced4ddcb4097134ff3c332f xmlns="4c50eaf2-0e2c-40bb-8cd1-451b99fd693b">
      <Terms xmlns="http://schemas.microsoft.com/office/infopath/2007/PartnerControls"/>
    </lcf76f155ced4ddcb4097134ff3c332f>
    <Domain xmlns="fec42f3c-63d1-44b4-bfcd-60d675cf7759" xsi:nil="true"/>
    <SharedWithUsers xmlns="fec42f3c-63d1-44b4-bfcd-60d675cf7759">
      <UserInfo>
        <DisplayName>Binjamin Barsch</DisplayName>
        <AccountId>62</AccountId>
        <AccountType/>
      </UserInfo>
      <UserInfo>
        <DisplayName>Bryan Johnston</DisplayName>
        <AccountId>11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968EFFAD-CDAC-42D5-964C-9B04296A64EE}">
  <ds:schemaRefs>
    <ds:schemaRef ds:uri="4c50eaf2-0e2c-40bb-8cd1-451b99fd693b"/>
    <ds:schemaRef ds:uri="b21bb6d5-0fda-4cb2-b952-22cf7e9f1418"/>
    <ds:schemaRef ds:uri="fec42f3c-63d1-44b4-bfcd-60d675cf775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5BE93B1-87E0-4A2F-9E32-0F01656F32A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4BC1A6E-440C-4926-9E52-C7F0CF876BE7}">
  <ds:schemaRefs>
    <ds:schemaRef ds:uri="4c50eaf2-0e2c-40bb-8cd1-451b99fd693b"/>
    <ds:schemaRef ds:uri="b21bb6d5-0fda-4cb2-b952-22cf7e9f1418"/>
    <ds:schemaRef ds:uri="fec42f3c-63d1-44b4-bfcd-60d675cf775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On-screen Show (16:9)</PresentationFormat>
  <Slides>26</Slides>
  <Notes>15</Notes>
  <HiddenSlides>1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Office Theme</vt:lpstr>
      <vt:lpstr>Simple Light</vt:lpstr>
      <vt:lpstr>Simple Light</vt:lpstr>
      <vt:lpstr>HPC Ecosystems Project  Embracing Online Education for HPC System Administrator Training  SIGHPC Education Global Seminar Series March 2023  Bryan Johnston Senior Technologist ACE Lab CHPC, South Africa</vt:lpstr>
      <vt:lpstr>bjohnston@ace-lab:[~]$ whoami</vt:lpstr>
      <vt:lpstr>PowerPoint Presentation</vt:lpstr>
      <vt:lpstr>CENTRE FOR HIGH PERFORMANCE COMPUTING</vt:lpstr>
      <vt:lpstr>HPC Ecosystems Project</vt:lpstr>
      <vt:lpstr>HPC Ecosystems Team @ CHPC (18+1)</vt:lpstr>
      <vt:lpstr>PowerPoint Presentation</vt:lpstr>
      <vt:lpstr>Virtual Community</vt:lpstr>
      <vt:lpstr>How it happens</vt:lpstr>
      <vt:lpstr>HPC Ecosystems Project - READINESS</vt:lpstr>
      <vt:lpstr>HPC Ecosystems Project – WHY WAIT?</vt:lpstr>
      <vt:lpstr>The Traditional HPC Ecosystems Model</vt:lpstr>
      <vt:lpstr>On-site Training (pre-COVID19)</vt:lpstr>
      <vt:lpstr>REPEAT train.site() UNTIL 1==2</vt:lpstr>
      <vt:lpstr>ONLINE TRAINING</vt:lpstr>
      <vt:lpstr>TAKING EDUCATION &amp; TRAINING ONLINE</vt:lpstr>
      <vt:lpstr>PRINCIPLES LEARNED FROM OMSCS</vt:lpstr>
      <vt:lpstr>ONLINE EDUCATION STRATEGIES</vt:lpstr>
      <vt:lpstr>Implementation</vt:lpstr>
      <vt:lpstr>Videos</vt:lpstr>
      <vt:lpstr>Virtual Labs</vt:lpstr>
      <vt:lpstr>Formal Workshops</vt:lpstr>
      <vt:lpstr>PowerPoint Presentation</vt:lpstr>
      <vt:lpstr>HPC Ecosystems Project – DO IT!</vt:lpstr>
      <vt:lpstr>HPC Ecosystems Project -  Acknowledgements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CHERYL CHEZZI</dc:creator>
  <cp:revision>48</cp:revision>
  <dcterms:created xsi:type="dcterms:W3CDTF">2022-05-10T08:37:31Z</dcterms:created>
  <dcterms:modified xsi:type="dcterms:W3CDTF">2023-03-31T11:58:35Z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0x0101009A7E3E780406D14B9B2FDBBA8EC12CFD</vt:lpwstr>
  </property>
  <property fmtid="{D5CDD505-2E9C-101B-9397-08002B2CF9AE}" pid="3" name="MediaServiceImageTags">
    <vt:lpwstr/>
  </property>
</Properties>
</file>